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618" r:id="rId5"/>
    <p:sldId id="679" r:id="rId6"/>
    <p:sldId id="685" r:id="rId7"/>
    <p:sldId id="684" r:id="rId8"/>
    <p:sldId id="686" r:id="rId9"/>
    <p:sldId id="683" r:id="rId10"/>
    <p:sldId id="678" r:id="rId1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59"/>
    <a:srgbClr val="F8E946"/>
    <a:srgbClr val="E6E6E6"/>
    <a:srgbClr val="C80F0F"/>
    <a:srgbClr val="C00000"/>
    <a:srgbClr val="CC00CC"/>
    <a:srgbClr val="232120"/>
    <a:srgbClr val="FFFFFF"/>
    <a:srgbClr val="E7E6E6"/>
    <a:srgbClr val="D6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 autoAdjust="0"/>
    <p:restoredTop sz="87660" autoAdjust="0"/>
  </p:normalViewPr>
  <p:slideViewPr>
    <p:cSldViewPr snapToGrid="0">
      <p:cViewPr varScale="1">
        <p:scale>
          <a:sx n="132" d="100"/>
          <a:sy n="132" d="100"/>
        </p:scale>
        <p:origin x="1290" y="11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2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B1011-5799-4444-808C-FB31733FEE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1798" y="3665220"/>
            <a:ext cx="3415101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neë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ëhere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FC774C-4EB0-43CF-9344-0B87989E2D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1798" y="3665220"/>
            <a:ext cx="3415101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ëëë.giz.de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https://tëitter.com/giz_gmbh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https://ëëë.facebook.com/gizprofile/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ëëë.giz.de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https://tëitter.com/giz_gmbh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https://ëëë.facebook.com/gizprofile/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ëëë.giz.de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https://tëitter.com/giz_gmbh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https://ëëë.facebook.com/gizprofile/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neë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ëhere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01FC00-EDD1-4FE5-A50F-0531A74A2A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1796" y="3665220"/>
            <a:ext cx="3350474" cy="1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oëned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Photo credits/sources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ëëë.giz.de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ëeg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neë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ëhere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3834DB-50AB-4856-8124-DB317B1530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1798" y="3665220"/>
            <a:ext cx="3350977" cy="1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63BF918-8568-4F3B-9AF8-BB56FCDDA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98" y="3665220"/>
            <a:ext cx="3350977" cy="1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neë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ëhere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25336D8-13D9-40B3-9E5F-E721D280A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8" y="2775458"/>
            <a:ext cx="7970837" cy="592470"/>
          </a:xfrm>
        </p:spPr>
        <p:txBody>
          <a:bodyPr/>
          <a:lstStyle/>
          <a:p>
            <a:r>
              <a:rPr lang="en-GB" dirty="0"/>
              <a:t>Nirvana Deliu</a:t>
            </a:r>
          </a:p>
          <a:p>
            <a:r>
              <a:rPr lang="en-GB" dirty="0"/>
              <a:t>SANECA | 17.02.2021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7D0A59-B41E-4195-8F4D-96DB244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8" y="1906648"/>
            <a:ext cx="7971711" cy="360099"/>
          </a:xfrm>
        </p:spPr>
        <p:txBody>
          <a:bodyPr/>
          <a:lstStyle/>
          <a:p>
            <a:r>
              <a:rPr lang="en-GB" dirty="0" err="1"/>
              <a:t>Përfshirja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tryezat</a:t>
            </a:r>
            <a:r>
              <a:rPr lang="en-GB" dirty="0"/>
              <a:t> e </a:t>
            </a:r>
            <a:r>
              <a:rPr lang="en-GB" dirty="0" err="1"/>
              <a:t>diskutimit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këshillimit</a:t>
            </a:r>
            <a:endParaRPr lang="en-GB" dirty="0"/>
          </a:p>
        </p:txBody>
      </p:sp>
      <p:pic>
        <p:nvPicPr>
          <p:cNvPr id="4" name="Picture 3" descr="C:\Users\user\Desktop\EMA Logo Fin H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6217" y="4215545"/>
            <a:ext cx="1500065" cy="6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6104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DCED-5045-4045-A188-C0FF870D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Tryezat</a:t>
            </a:r>
            <a:r>
              <a:rPr lang="en-US" dirty="0"/>
              <a:t> e </a:t>
            </a:r>
            <a:r>
              <a:rPr lang="en-US" dirty="0" err="1"/>
              <a:t>Diskutimit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Këshillimit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C0C4-F389-4CC6-8EDE-8E5660267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sq-AL" sz="1800" dirty="0"/>
              <a:t>Urdhri Nr. 113 i miratuar në 2019 “Për format e pjesëmarrjes, funksionimin dhe strukturën, institucionale të Platformës së Partneritetit për Integrimin Europian”</a:t>
            </a:r>
          </a:p>
          <a:p>
            <a:pPr algn="just">
              <a:buFont typeface="Arial" pitchFamily="34" charset="0"/>
              <a:buChar char="•"/>
            </a:pPr>
            <a:r>
              <a:rPr lang="sq-AL" sz="1800" dirty="0"/>
              <a:t>Krijohen 33 tryeza në mënyrë analoge me 33 kapituj të Acquis së BE</a:t>
            </a:r>
          </a:p>
          <a:p>
            <a:pPr algn="just">
              <a:buFont typeface="Arial" pitchFamily="34" charset="0"/>
              <a:buChar char="•"/>
            </a:pPr>
            <a:r>
              <a:rPr lang="sq-AL" sz="1800" dirty="0"/>
              <a:t>Qëllimi kryesor: diskutim, shqyrtim, dhe marrje rekomandimesh dhe qëndrimesh drejtuar institucioneve nga anëtarët e tryezës për çështjet që lidhen me kapitullin që ato janë ngritur</a:t>
            </a:r>
          </a:p>
          <a:p>
            <a:pPr algn="just">
              <a:buFont typeface="Arial" pitchFamily="34" charset="0"/>
              <a:buChar char="•"/>
            </a:pPr>
            <a:r>
              <a:rPr lang="sq-AL" sz="1800" dirty="0"/>
              <a:t>Anëtarët e një tryeze mund të jenë përfaqësues nga: komuniteti i biznesi, OSHC, universitetet, shoqata punëmarrësish, komuniteti lokal e gupe te tjera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D365-EA34-4BD9-9CCB-55DB69DB777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40367" y="4926383"/>
            <a:ext cx="533639" cy="92333"/>
          </a:xfrm>
        </p:spPr>
        <p:txBody>
          <a:bodyPr/>
          <a:lstStyle/>
          <a:p>
            <a:r>
              <a:rPr lang="en-GB" dirty="0"/>
              <a:t>17 Feb.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BA02-52E6-40B1-A7CD-5BDA330A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F474-F83A-49B7-9FEB-291EBD9EB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C:\Users\user\Desktop\EMA Logo Fin H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4" y="4800600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8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DCED-5045-4045-A188-C0FF870D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përfshiheni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Tryezë</a:t>
            </a:r>
            <a:r>
              <a:rPr lang="en-US" dirty="0"/>
              <a:t>/a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C0C4-F389-4CC6-8EDE-8E5660267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7627382" cy="36872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q-AL" sz="1600" dirty="0"/>
              <a:t>Çdo ministri apo institucion përgjegjës për një ose më shumë kapituj bën publike thirrjen për përfshirje në tryezë duke specifikuar mënyrën e kontaktit dhe kapitullin/</a:t>
            </a:r>
            <a:r>
              <a:rPr lang="sq-AL" sz="1600" dirty="0" err="1"/>
              <a:t>jt</a:t>
            </a:r>
            <a:endParaRPr lang="sq-AL" sz="1600" dirty="0"/>
          </a:p>
          <a:p>
            <a:pPr>
              <a:buFont typeface="Arial" pitchFamily="34" charset="0"/>
              <a:buChar char="•"/>
            </a:pPr>
            <a:r>
              <a:rPr lang="sq-AL" sz="1600" dirty="0"/>
              <a:t>Brenda afateve të përcaktuar çdo grup interesi, organizatë apo individ aplikon në mënyrë elektronike duke dërguar: 1- shprehje interesi dhe 2-</a:t>
            </a:r>
            <a:r>
              <a:rPr lang="en-US" sz="1600" dirty="0"/>
              <a:t> </a:t>
            </a:r>
            <a:r>
              <a:rPr lang="sq-AL" sz="1600" dirty="0"/>
              <a:t>CV </a:t>
            </a:r>
          </a:p>
          <a:p>
            <a:pPr>
              <a:buFont typeface="Arial" pitchFamily="34" charset="0"/>
              <a:buChar char="•"/>
            </a:pPr>
            <a:r>
              <a:rPr lang="sq-AL" sz="1600" dirty="0"/>
              <a:t>Mund të aplikohet në më shumë se një tryezë, duke specifikuar </a:t>
            </a:r>
            <a:r>
              <a:rPr lang="sq-AL" sz="1600" dirty="0" err="1"/>
              <a:t>ekspe</a:t>
            </a:r>
            <a:r>
              <a:rPr lang="en-US" sz="1600" dirty="0"/>
              <a:t>r</a:t>
            </a:r>
            <a:r>
              <a:rPr lang="sq-AL" sz="1600" dirty="0" err="1"/>
              <a:t>tizën</a:t>
            </a:r>
            <a:r>
              <a:rPr lang="sq-AL" sz="1600" dirty="0"/>
              <a:t> në ato fusha të kapitullit dhe mënyrën se si parashikohet të kontribuohet</a:t>
            </a:r>
          </a:p>
          <a:p>
            <a:pPr>
              <a:buFont typeface="Arial" pitchFamily="34" charset="0"/>
              <a:buChar char="•"/>
            </a:pPr>
            <a:r>
              <a:rPr lang="sq-AL" sz="1600" dirty="0"/>
              <a:t>Mund të aplikohet ose në emër organizatës/biznesit ose dhe si ekspert/individualisht</a:t>
            </a:r>
          </a:p>
          <a:p>
            <a:pPr>
              <a:buFont typeface="Arial" pitchFamily="34" charset="0"/>
              <a:buChar char="•"/>
            </a:pPr>
            <a:r>
              <a:rPr lang="sq-AL" sz="1600" dirty="0"/>
              <a:t>Aplikimet vlerësohen nga GNPIE dhe janë ata që e miratojnë ose jo aplikimin</a:t>
            </a:r>
          </a:p>
          <a:p>
            <a:pPr>
              <a:buFont typeface="Arial" pitchFamily="34" charset="0"/>
              <a:buChar char="•"/>
            </a:pPr>
            <a:r>
              <a:rPr lang="sq-AL" sz="1600" dirty="0"/>
              <a:t>Në rast refuzimi ai argumentohet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D365-EA34-4BD9-9CCB-55DB69DB77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17 Feb.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BA02-52E6-40B1-A7CD-5BDA330A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F474-F83A-49B7-9FEB-291EBD9EB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 descr="C:\Users\user\Desktop\EMA Logo Fin H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4" y="4800600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DCED-5045-4045-A188-C0FF870D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Përfshirja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Tryezë</a:t>
            </a:r>
            <a:r>
              <a:rPr lang="en-US" dirty="0"/>
              <a:t>/a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C0C4-F389-4CC6-8EDE-8E5660267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7665482" cy="349546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q-AL" sz="2000" dirty="0"/>
              <a:t>Komuniteti i biznesit dhe </a:t>
            </a:r>
            <a:r>
              <a:rPr lang="sq-AL" sz="2000" dirty="0" err="1"/>
              <a:t>partnerëst</a:t>
            </a:r>
            <a:r>
              <a:rPr lang="sq-AL" sz="2000" dirty="0"/>
              <a:t> socialë cilësohen si grup me rëndësi të madhe që duhet të kenë ndikim e të përfshihen në proces</a:t>
            </a:r>
          </a:p>
          <a:p>
            <a:pPr>
              <a:buFont typeface="Arial" pitchFamily="34" charset="0"/>
              <a:buChar char="•"/>
            </a:pPr>
            <a:r>
              <a:rPr lang="sq-AL" sz="2000" dirty="0"/>
              <a:t>Për këtë arsye përfshirja në tryeza e këtij komuniteti është mjaft me rëndësi</a:t>
            </a:r>
          </a:p>
          <a:p>
            <a:pPr>
              <a:buFont typeface="Arial" pitchFamily="34" charset="0"/>
              <a:buChar char="•"/>
            </a:pPr>
            <a:r>
              <a:rPr lang="sq-AL" sz="2000" dirty="0"/>
              <a:t>Përfshirja nënkupton: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</a:t>
            </a:r>
            <a:r>
              <a:rPr lang="sq-AL" sz="2000" dirty="0"/>
              <a:t>Informim  - Nga njëra anë grupet e interesit informohen mbi procesin e negociatave për kapitull</a:t>
            </a:r>
          </a:p>
          <a:p>
            <a:pPr marL="0" indent="0">
              <a:buNone/>
            </a:pPr>
            <a:r>
              <a:rPr lang="en-US" sz="2000" dirty="0"/>
              <a:t>2) </a:t>
            </a:r>
            <a:r>
              <a:rPr lang="sq-AL" sz="2000" dirty="0"/>
              <a:t>Këshillim e diskutim  - Ndërkohë që </a:t>
            </a:r>
            <a:r>
              <a:rPr lang="en-US" sz="2000" dirty="0"/>
              <a:t>k</a:t>
            </a:r>
            <a:r>
              <a:rPr lang="sq-AL" sz="2000" dirty="0" err="1"/>
              <a:t>ontirbuojnë</a:t>
            </a:r>
            <a:r>
              <a:rPr lang="sq-AL" sz="2000" dirty="0"/>
              <a:t> më sugjerime, rekomandime e diskutojnë mbi këtë proces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D365-EA34-4BD9-9CCB-55DB69DB77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17 Feb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BA02-52E6-40B1-A7CD-5BDA330A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F474-F83A-49B7-9FEB-291EBD9EB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 descr="C:\Users\user\Desktop\EMA Logo Fin H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4" y="4800600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8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DCED-5045-4045-A188-C0FF870D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anëtar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tryezës</a:t>
            </a:r>
            <a:r>
              <a:rPr lang="en-US" dirty="0"/>
              <a:t>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C0C4-F389-4CC6-8EDE-8E5660267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020969"/>
            <a:ext cx="7605611" cy="36341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q-AL" sz="2000" dirty="0"/>
              <a:t>Merr pjesë në çdo mbledhje që zhvillohet në kuadër të tryezës</a:t>
            </a:r>
          </a:p>
          <a:p>
            <a:pPr>
              <a:buFont typeface="Arial" pitchFamily="34" charset="0"/>
              <a:buChar char="•"/>
            </a:pPr>
            <a:r>
              <a:rPr lang="sq-AL" sz="2000" dirty="0"/>
              <a:t>Ofron rekomandime dhe sugjerime, duke kontribuar me eksperiencën</a:t>
            </a:r>
          </a:p>
          <a:p>
            <a:pPr>
              <a:buFont typeface="Arial" pitchFamily="34" charset="0"/>
              <a:buChar char="•"/>
            </a:pPr>
            <a:r>
              <a:rPr lang="sq-AL" sz="2000" dirty="0"/>
              <a:t>Ndërkohë që </a:t>
            </a:r>
            <a:r>
              <a:rPr lang="sq-AL" sz="2000" dirty="0" err="1"/>
              <a:t>përditësohesh</a:t>
            </a:r>
            <a:r>
              <a:rPr lang="sq-AL" sz="2000" dirty="0"/>
              <a:t> mbi procesin hap pas hapi</a:t>
            </a:r>
          </a:p>
          <a:p>
            <a:pPr>
              <a:buFont typeface="Arial" pitchFamily="34" charset="0"/>
              <a:buChar char="•"/>
            </a:pPr>
            <a:r>
              <a:rPr lang="sq-AL" sz="2000" dirty="0"/>
              <a:t>1/3 e anëtarëve kanë të drejtë të thërrasin mbledhjen e t</a:t>
            </a:r>
            <a:r>
              <a:rPr lang="en-US" sz="2000" dirty="0" err="1"/>
              <a:t>ry</a:t>
            </a:r>
            <a:r>
              <a:rPr lang="sq-AL" sz="2000" dirty="0" err="1"/>
              <a:t>ezës</a:t>
            </a:r>
            <a:r>
              <a:rPr lang="sq-AL" sz="2000" dirty="0"/>
              <a:t> për një çështje/t</a:t>
            </a:r>
            <a:r>
              <a:rPr lang="en-US" sz="2000" dirty="0"/>
              <a:t>e</a:t>
            </a:r>
            <a:r>
              <a:rPr lang="sq-AL" sz="2000" dirty="0"/>
              <a:t>m</a:t>
            </a:r>
            <a:r>
              <a:rPr lang="en-US" sz="2000" dirty="0"/>
              <a:t>ë</a:t>
            </a:r>
            <a:r>
              <a:rPr lang="sq-AL" sz="2000" dirty="0"/>
              <a:t> që ata e vlerësojnë me rëndësi</a:t>
            </a:r>
          </a:p>
          <a:p>
            <a:pPr>
              <a:buFont typeface="Arial" pitchFamily="34" charset="0"/>
              <a:buChar char="•"/>
            </a:pPr>
            <a:r>
              <a:rPr lang="sq-AL" sz="2000" dirty="0"/>
              <a:t>Ke të drejtë të zgjedhësh apo të zgjidhesh si anëtar i Bordit drejtues – 2 përfaqësues të komunitetit të biznesit dhe 2 përfaqësues nga shoqata e punëmarrësve</a:t>
            </a:r>
          </a:p>
          <a:p>
            <a:pPr>
              <a:buFont typeface="Arial" pitchFamily="34" charset="0"/>
              <a:buChar char="•"/>
            </a:pPr>
            <a:endParaRPr lang="en-US" sz="1700" dirty="0"/>
          </a:p>
          <a:p>
            <a:pPr>
              <a:buFont typeface="Arial" pitchFamily="34" charset="0"/>
              <a:buChar char="•"/>
            </a:pPr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D365-EA34-4BD9-9CCB-55DB69DB77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17 Feb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BA02-52E6-40B1-A7CD-5BDA330A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F474-F83A-49B7-9FEB-291EBD9EB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 descr="C:\Users\user\Desktop\EMA Logo Fin H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4" y="4800600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8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DCED-5045-4045-A188-C0FF870D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Organizimi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tryeze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C0C4-F389-4CC6-8EDE-8E5660267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020969"/>
            <a:ext cx="7605611" cy="349546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q-AL" sz="1700" dirty="0"/>
              <a:t>Si fillim, thirret mbledhja e tryezës nga Drejtuesi i GNPIE-ve që është dhe kryetar i tryezës duke njoftuar anëtarët e saj për datën dhe vendin</a:t>
            </a:r>
            <a:r>
              <a:rPr lang="en-US" sz="1700" dirty="0"/>
              <a:t> ( </a:t>
            </a:r>
            <a:r>
              <a:rPr lang="en-US" sz="1700" dirty="0" err="1"/>
              <a:t>parashikohet</a:t>
            </a:r>
            <a:r>
              <a:rPr lang="en-US" sz="1700" dirty="0"/>
              <a:t> </a:t>
            </a:r>
            <a:r>
              <a:rPr lang="en-US" sz="1700" dirty="0" err="1"/>
              <a:t>një</a:t>
            </a:r>
            <a:r>
              <a:rPr lang="en-US" sz="1700" dirty="0"/>
              <a:t> </a:t>
            </a:r>
            <a:r>
              <a:rPr lang="en-US" sz="1700" dirty="0" err="1"/>
              <a:t>herë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muaj</a:t>
            </a:r>
            <a:r>
              <a:rPr lang="en-US" sz="1700" dirty="0"/>
              <a:t>) </a:t>
            </a:r>
            <a:r>
              <a:rPr lang="sq-AL" sz="1700" dirty="0"/>
              <a:t>ose mund të mblidhet edhe me kërkesë të 1/3 të anëtarëve </a:t>
            </a:r>
          </a:p>
          <a:p>
            <a:pPr>
              <a:buFont typeface="Arial" pitchFamily="34" charset="0"/>
              <a:buChar char="•"/>
            </a:pPr>
            <a:r>
              <a:rPr lang="sq-AL" sz="1700" dirty="0"/>
              <a:t>Përcaktohet tema/ç</a:t>
            </a:r>
            <a:r>
              <a:rPr lang="en-US" sz="1700" dirty="0"/>
              <a:t>ë</a:t>
            </a:r>
            <a:r>
              <a:rPr lang="sq-AL" sz="1700" dirty="0" err="1"/>
              <a:t>shtja</a:t>
            </a:r>
            <a:r>
              <a:rPr lang="sq-AL" sz="1700" dirty="0"/>
              <a:t> për diskutim brenda kuadrit të kapitullit të tryezës </a:t>
            </a:r>
          </a:p>
          <a:p>
            <a:pPr>
              <a:buFont typeface="Arial" pitchFamily="34" charset="0"/>
              <a:buChar char="•"/>
            </a:pPr>
            <a:r>
              <a:rPr lang="sq-AL" sz="1700" dirty="0"/>
              <a:t>Diskutohet mes anëtarëve mbi këto çështje ku qëllimi primar është ofrimi i rekomandimeve dhe sugjerimeve</a:t>
            </a:r>
          </a:p>
          <a:p>
            <a:pPr>
              <a:buFont typeface="Arial" pitchFamily="34" charset="0"/>
              <a:buChar char="•"/>
            </a:pPr>
            <a:r>
              <a:rPr lang="sq-AL" sz="1700" dirty="0"/>
              <a:t>Për të marrë pjesë në tryezë në varësi dhe të rëndësisë mund të ftohen edhe </a:t>
            </a:r>
            <a:r>
              <a:rPr lang="sq-AL" sz="1700" dirty="0" err="1"/>
              <a:t>negociatorët</a:t>
            </a:r>
            <a:r>
              <a:rPr lang="sq-AL" sz="1700" dirty="0"/>
              <a:t> e kapitullit në fjalë, koordinatorët e Sekretariatit të Integrimit Europian, apo dhe institucione të tjera të</a:t>
            </a:r>
            <a:r>
              <a:rPr lang="en-US" sz="1700" dirty="0"/>
              <a:t> </a:t>
            </a:r>
            <a:r>
              <a:rPr lang="sq-AL" sz="1700" dirty="0"/>
              <a:t>lidhura</a:t>
            </a:r>
          </a:p>
          <a:p>
            <a:pPr>
              <a:buFont typeface="Arial" pitchFamily="34" charset="0"/>
              <a:buChar char="•"/>
            </a:pPr>
            <a:r>
              <a:rPr lang="sq-AL" sz="1700" dirty="0"/>
              <a:t>Pas përfundimit të tryezës bëhet zbardhja e saj dhe nxjerrja e rekomandimeve që i dërgohen si Sekretariatit ashtu edhe strukturave të tjera përgjegjëse për Integrimin Europian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D365-EA34-4BD9-9CCB-55DB69DB77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17 Feb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BA02-52E6-40B1-A7CD-5BDA330A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F474-F83A-49B7-9FEB-291EBD9EB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 descr="C:\Users\user\Desktop\EMA Logo Fin H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4" y="4800600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8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Faleminderit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17 Spt.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Textplatzhalter 26">
            <a:extLst>
              <a:ext uri="{FF2B5EF4-FFF2-40B4-BE49-F238E27FC236}">
                <a16:creationId xmlns:a16="http://schemas.microsoft.com/office/drawing/2014/main" id="{11A281B1-1068-4CFB-87B2-4F1C3A2004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5200" y="2020703"/>
            <a:ext cx="1334312" cy="191134"/>
          </a:xfrm>
          <a:prstGeom prst="rect">
            <a:avLst/>
          </a:prstGeom>
        </p:spPr>
        <p:txBody>
          <a:bodyPr/>
          <a:lstStyle/>
          <a:p>
            <a:r>
              <a:rPr lang="en-GB" sz="800" dirty="0"/>
              <a:t>In cooperation </a:t>
            </a:r>
            <a:r>
              <a:rPr lang="en-GB" sz="800" dirty="0" err="1"/>
              <a:t>ëith</a:t>
            </a:r>
            <a:r>
              <a:rPr lang="en-GB" sz="8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4C1C0-4189-4CED-B810-9EF80DC0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35" y="1571814"/>
            <a:ext cx="3848868" cy="1666043"/>
          </a:xfrm>
          <a:prstGeom prst="rect">
            <a:avLst/>
          </a:prstGeom>
        </p:spPr>
      </p:pic>
      <p:pic>
        <p:nvPicPr>
          <p:cNvPr id="9" name="Picture 8" descr="Y:\shares\F2 - NEW Project\EU law - new\Fx - PR\LOGOs\Logo e re Ministria e Finacave dhe Ekonomise small.jpg">
            <a:extLst>
              <a:ext uri="{FF2B5EF4-FFF2-40B4-BE49-F238E27FC236}">
                <a16:creationId xmlns:a16="http://schemas.microsoft.com/office/drawing/2014/main" id="{0618AAC8-82DE-4AAB-BC4F-446724BE93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35" y="2122039"/>
            <a:ext cx="112204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esktop\EMA Logo Fin H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950" y="2333624"/>
            <a:ext cx="1019175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5865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C2A886F6FE144A0D83744568D8B49" ma:contentTypeVersion="12" ma:contentTypeDescription="Create a new document." ma:contentTypeScope="" ma:versionID="f42aa9d53d01ec3818bdb792e703f5a1">
  <xsd:schema xmlns:xsd="http://www.w3.org/2001/XMLSchema" xmlns:xs="http://www.w3.org/2001/XMLSchema" xmlns:p="http://schemas.microsoft.com/office/2006/metadata/properties" xmlns:ns2="dd40f815-c2b0-4806-9729-31780023f806" xmlns:ns3="fa87cbfb-3c94-4ad6-b81a-37318fbcf44e" targetNamespace="http://schemas.microsoft.com/office/2006/metadata/properties" ma:root="true" ma:fieldsID="3d10248d84d507d7cd5fdf7198af4b79" ns2:_="" ns3:_="">
    <xsd:import namespace="dd40f815-c2b0-4806-9729-31780023f806"/>
    <xsd:import namespace="fa87cbfb-3c94-4ad6-b81a-37318fbcf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f815-c2b0-4806-9729-31780023f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7cbfb-3c94-4ad6-b81a-37318fbcf4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4F88E7-9150-4126-BFCB-5A9FB3986B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EE70B-E6F8-46E8-BF65-10313864C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0f815-c2b0-4806-9729-31780023f806"/>
    <ds:schemaRef ds:uri="fa87cbfb-3c94-4ad6-b81a-37318fbcf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3D7CCE-4B6F-43E4-9298-6307151A81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600</Words>
  <Application>Microsoft Office PowerPoint</Application>
  <PresentationFormat>On-screen Show (16:9)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Symbol</vt:lpstr>
      <vt:lpstr>Wingdings</vt:lpstr>
      <vt:lpstr>Master English</vt:lpstr>
      <vt:lpstr>Përfshirja në tryezat e diskutimit dhe këshillimit</vt:lpstr>
      <vt:lpstr>Tryezat e Diskutimit dhe Këshillimit</vt:lpstr>
      <vt:lpstr>Si mund të përfshiheni në Tryezë/a</vt:lpstr>
      <vt:lpstr>Përfshirja në Tryezë/a</vt:lpstr>
      <vt:lpstr>Si anëtar i tryezës: </vt:lpstr>
      <vt:lpstr>Organizimi i një tryeze</vt:lpstr>
      <vt:lpstr>Faleminderit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Spahiu, Laureta GIZ AL</cp:lastModifiedBy>
  <cp:revision>969</cp:revision>
  <dcterms:created xsi:type="dcterms:W3CDTF">2017-09-14T11:33:37Z</dcterms:created>
  <dcterms:modified xsi:type="dcterms:W3CDTF">2021-02-22T10:11:13Z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0x01010083FC2A886F6FE144A0D83744568D8B49</vt:lpwstr>
  </property>
</Properties>
</file>