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2" r:id="rId2"/>
    <p:sldId id="263" r:id="rId3"/>
    <p:sldId id="268" r:id="rId4"/>
    <p:sldId id="266" r:id="rId5"/>
    <p:sldId id="267" r:id="rId6"/>
  </p:sldIdLst>
  <p:sldSz cx="12192000" cy="6858000"/>
  <p:notesSz cx="6858000" cy="9144000"/>
  <p:defaultTextStyle>
    <a:defPPr>
      <a:defRPr lang="en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411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55"/>
    <p:restoredTop sz="96197"/>
  </p:normalViewPr>
  <p:slideViewPr>
    <p:cSldViewPr snapToGrid="0">
      <p:cViewPr varScale="1">
        <p:scale>
          <a:sx n="110" d="100"/>
          <a:sy n="110" d="100"/>
        </p:scale>
        <p:origin x="534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0086EF-B52D-CEF8-BAA9-B5B6C8BD18E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IT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BD36914-C7D4-F5F0-40AB-83305E6D766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0154F2-9484-02B2-97B2-52AD4EA9F4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8798A-8F59-1E4D-A8D5-D6279B23940A}" type="datetimeFigureOut">
              <a:rPr lang="en-IT" smtClean="0"/>
              <a:t>06/05/2024</a:t>
            </a:fld>
            <a:endParaRPr lang="en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4A0D15-84BF-3BDA-33BE-3F056DCB76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66F699-CCF6-5662-DA2A-57EACE9365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E9F65-BDA1-434B-8315-89EE37371C55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655568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5AA799-1A09-0969-CEFD-BEEF291853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I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E079CA3-4E90-A93C-3E8C-F6157316D41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EFE5BD-FE3B-72E5-6E5D-B1201C5DAD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8798A-8F59-1E4D-A8D5-D6279B23940A}" type="datetimeFigureOut">
              <a:rPr lang="en-IT" smtClean="0"/>
              <a:t>06/05/2024</a:t>
            </a:fld>
            <a:endParaRPr lang="en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0B9F4C-3E8B-4843-19F7-8874796E71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B36C71-1BFB-BC2C-B77C-909798821F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E9F65-BDA1-434B-8315-89EE37371C55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8433303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9B9C827-BA1A-8E26-54EE-987A8AA6145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I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5C77A8A-2156-307B-7EC1-21505028BB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F9CCEB-4265-7380-817F-42CD02F909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8798A-8F59-1E4D-A8D5-D6279B23940A}" type="datetimeFigureOut">
              <a:rPr lang="en-IT" smtClean="0"/>
              <a:t>06/05/2024</a:t>
            </a:fld>
            <a:endParaRPr lang="en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47BE6F-1D91-D5C3-88A6-B8217DF897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8E0F4E-B7DB-2E69-74E4-D9793B63CC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E9F65-BDA1-434B-8315-89EE37371C55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31131678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16DA9F-1ED4-F46D-D346-148D82D84B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I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1237A3-3AE6-E99E-DCFD-45E489DC13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6E86BD-8C21-DA6F-6C2F-BC4CD9F6E0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8798A-8F59-1E4D-A8D5-D6279B23940A}" type="datetimeFigureOut">
              <a:rPr lang="en-IT" smtClean="0"/>
              <a:t>06/05/2024</a:t>
            </a:fld>
            <a:endParaRPr lang="en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D708D5-94C6-D4B9-D88B-D9F34E75A1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494FE7-179F-2F98-981D-947FFA6ADA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E9F65-BDA1-434B-8315-89EE37371C55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27985722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034723-3C93-E848-109B-97FE8C919E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I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869267-3BB7-00A9-7910-0514D0CDCB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0A5ED9-3589-DFF9-B830-03686CC791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8798A-8F59-1E4D-A8D5-D6279B23940A}" type="datetimeFigureOut">
              <a:rPr lang="en-IT" smtClean="0"/>
              <a:t>06/05/2024</a:t>
            </a:fld>
            <a:endParaRPr lang="en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E83B05-CEC0-7CEC-ABEB-8E90E89FF5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BA55B3-8852-179F-E624-76E6B5ECC4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E9F65-BDA1-434B-8315-89EE37371C55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4091824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490853-7566-4042-D202-787818E3FC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I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0F2383-3B78-CFD3-2695-0AD800CAD4C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T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F6C7939-A0FE-9F1B-02C6-6E61864393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T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FB1C70C-9282-801D-890C-B272EC8807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8798A-8F59-1E4D-A8D5-D6279B23940A}" type="datetimeFigureOut">
              <a:rPr lang="en-IT" smtClean="0"/>
              <a:t>06/05/2024</a:t>
            </a:fld>
            <a:endParaRPr lang="en-I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35F0B07-40A0-96F1-B34F-FEAE62D441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B0548A9-F3A5-88EE-DB6C-CC24494E1A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E9F65-BDA1-434B-8315-89EE37371C55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26748435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2FCAE2-D7E1-8BF7-55A3-961684D195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I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C4A126-C021-D1BC-3AD6-448F0F3092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AA15E27-9771-A471-ACC4-6DD749F4E6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T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A7AB2BF-E9CE-C464-EBF8-BFDF9004106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DF055D5-4FE2-6ED3-16CB-9014A0637E8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T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2EE44A9-F40A-5B52-23C0-AAB6E9C2F2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8798A-8F59-1E4D-A8D5-D6279B23940A}" type="datetimeFigureOut">
              <a:rPr lang="en-IT" smtClean="0"/>
              <a:t>06/05/2024</a:t>
            </a:fld>
            <a:endParaRPr lang="en-IT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2D6B0E2-AA37-3F87-7D5A-79CCF3CB4E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T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B3007EB-B62B-C7A8-DDFA-1004840586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E9F65-BDA1-434B-8315-89EE37371C55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5746528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6D4741-C628-5E99-49CE-4BF5CE2884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IT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5956FF3-20D1-D8AD-31B9-8F4BB874B4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8798A-8F59-1E4D-A8D5-D6279B23940A}" type="datetimeFigureOut">
              <a:rPr lang="en-IT" smtClean="0"/>
              <a:t>06/05/2024</a:t>
            </a:fld>
            <a:endParaRPr lang="en-IT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B6F2BAC-C5D9-50E5-7396-933914BF76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T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68D622E-D144-857A-0037-EB1EC16038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E9F65-BDA1-434B-8315-89EE37371C55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14997023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E71D07A-7C77-37EA-E014-0B16D7F547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8798A-8F59-1E4D-A8D5-D6279B23940A}" type="datetimeFigureOut">
              <a:rPr lang="en-IT" smtClean="0"/>
              <a:t>06/05/2024</a:t>
            </a:fld>
            <a:endParaRPr lang="en-IT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38C68C9-766F-F82D-2EA0-5F325667FD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T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8D6BDC7-55FB-289A-F7A4-FA01F5F429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E9F65-BDA1-434B-8315-89EE37371C55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10291412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73E6CF-D419-C05C-6D95-28D6A1AEA6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I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E4045A-26FA-B393-D17F-E205DE44A6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41B2E32-39B1-CE2E-BBCE-E5884CCD176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786D92E-7AA2-4DC2-7540-D186749FE7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8798A-8F59-1E4D-A8D5-D6279B23940A}" type="datetimeFigureOut">
              <a:rPr lang="en-IT" smtClean="0"/>
              <a:t>06/05/2024</a:t>
            </a:fld>
            <a:endParaRPr lang="en-I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98E44E7-466B-1F94-D567-7AD58A19B5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28B13E9-B494-60AC-B097-9DBE0ABF27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E9F65-BDA1-434B-8315-89EE37371C55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5610054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2F5F25-7A4C-F9BD-4B7F-66D91FE778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IT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910E4A0-C3A1-B0E8-300E-0D64821B957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9CAF5D6-4612-5740-C5F3-2BD34B30633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5AB143A-0840-2127-D466-7E0D82367F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8798A-8F59-1E4D-A8D5-D6279B23940A}" type="datetimeFigureOut">
              <a:rPr lang="en-IT" smtClean="0"/>
              <a:t>06/05/2024</a:t>
            </a:fld>
            <a:endParaRPr lang="en-I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6A1E2F9-0A81-F6E7-5180-A74F717DB6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8227100-8092-8BC8-998C-B7950EFAD1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E9F65-BDA1-434B-8315-89EE37371C55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34682950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F6F20B9-CC55-2619-15F4-679284C8E5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I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053D4E5-8F24-16A1-3148-A73E0566D7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6DAE24-2FD1-3272-8503-811E547D6EB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68798A-8F59-1E4D-A8D5-D6279B23940A}" type="datetimeFigureOut">
              <a:rPr lang="en-IT" smtClean="0"/>
              <a:t>06/05/2024</a:t>
            </a:fld>
            <a:endParaRPr lang="en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F596F2-018B-7365-E628-895263FE75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BFFA28-18F9-0713-0886-ACD2023C226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9E9F65-BDA1-434B-8315-89EE37371C55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2651554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A38BA8-7890-5D41-B86B-24925AF804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2441" y="-97583"/>
            <a:ext cx="10515600" cy="1325563"/>
          </a:xfrm>
        </p:spPr>
        <p:txBody>
          <a:bodyPr/>
          <a:lstStyle/>
          <a:p>
            <a:r>
              <a:rPr lang="en-US" dirty="0">
                <a:latin typeface="Bradley Hand" pitchFamily="2" charset="77"/>
              </a:rPr>
              <a:t>Friday 07/06/2024</a:t>
            </a:r>
            <a:endParaRPr lang="en-AL" dirty="0">
              <a:latin typeface="Bradley Hand" pitchFamily="2" charset="77"/>
            </a:endParaRP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1792E1F0-2BB5-B405-AF93-6BC99B51BEA6}"/>
              </a:ext>
            </a:extLst>
          </p:cNvPr>
          <p:cNvGrpSpPr/>
          <p:nvPr/>
        </p:nvGrpSpPr>
        <p:grpSpPr>
          <a:xfrm>
            <a:off x="-119962" y="979662"/>
            <a:ext cx="9145628" cy="6124754"/>
            <a:chOff x="-14061" y="1119051"/>
            <a:chExt cx="8175430" cy="6124754"/>
          </a:xfrm>
        </p:grpSpPr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34005B5E-AE48-CE29-012B-8122EDF626BF}"/>
                </a:ext>
              </a:extLst>
            </p:cNvPr>
            <p:cNvSpPr txBox="1"/>
            <p:nvPr/>
          </p:nvSpPr>
          <p:spPr>
            <a:xfrm>
              <a:off x="2048111" y="1119051"/>
              <a:ext cx="6113258" cy="61247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n-US" sz="1400" b="1" dirty="0"/>
                <a:t>OPENING CEREMONY</a:t>
              </a:r>
            </a:p>
            <a:p>
              <a:pPr algn="just"/>
              <a:endParaRPr lang="en-US" sz="1400" b="1" dirty="0"/>
            </a:p>
            <a:p>
              <a:pPr algn="just"/>
              <a:r>
                <a:rPr lang="en-US" sz="1400" b="1" dirty="0">
                  <a:solidFill>
                    <a:srgbClr val="C00000"/>
                  </a:solidFill>
                </a:rPr>
                <a:t>Key Lecture – Prof. Ramazan </a:t>
              </a:r>
              <a:r>
                <a:rPr lang="en-US" sz="1400" b="1" dirty="0" err="1">
                  <a:solidFill>
                    <a:srgbClr val="C00000"/>
                  </a:solidFill>
                </a:rPr>
                <a:t>Isufi</a:t>
              </a:r>
              <a:r>
                <a:rPr lang="en-US" sz="1400" b="1" dirty="0">
                  <a:solidFill>
                    <a:srgbClr val="C00000"/>
                  </a:solidFill>
                </a:rPr>
                <a:t> </a:t>
              </a:r>
              <a:r>
                <a:rPr lang="en-US" sz="1400" i="1" dirty="0"/>
                <a:t>– ‘’The challenges of training young surgeons’’</a:t>
              </a:r>
            </a:p>
            <a:p>
              <a:pPr algn="just"/>
              <a:r>
                <a:rPr lang="en-US" sz="1400" b="1" dirty="0">
                  <a:solidFill>
                    <a:srgbClr val="C00000"/>
                  </a:solidFill>
                </a:rPr>
                <a:t>Key Lecture – Prof. Gabrielle </a:t>
              </a:r>
              <a:r>
                <a:rPr lang="en-US" sz="1400" b="1" dirty="0" err="1">
                  <a:solidFill>
                    <a:srgbClr val="C00000"/>
                  </a:solidFill>
                </a:rPr>
                <a:t>Millesi</a:t>
              </a:r>
              <a:r>
                <a:rPr lang="en-US" sz="1400" b="1" dirty="0">
                  <a:solidFill>
                    <a:srgbClr val="C00000"/>
                  </a:solidFill>
                </a:rPr>
                <a:t> </a:t>
              </a:r>
              <a:r>
                <a:rPr lang="en-US" sz="1400" i="1" dirty="0"/>
                <a:t>– ‘’What you have to know about Surgery First in </a:t>
              </a:r>
              <a:r>
                <a:rPr lang="en-US" sz="1400" i="1" dirty="0" err="1"/>
                <a:t>Orthognatic</a:t>
              </a:r>
              <a:r>
                <a:rPr lang="en-US" sz="1400" i="1" dirty="0"/>
                <a:t> Surgery’’</a:t>
              </a:r>
              <a:endParaRPr lang="en-US" sz="1400" b="1" dirty="0">
                <a:solidFill>
                  <a:srgbClr val="C00000"/>
                </a:solidFill>
              </a:endParaRPr>
            </a:p>
            <a:p>
              <a:pPr algn="just"/>
              <a:r>
                <a:rPr lang="en-US" sz="1400" b="1" dirty="0" err="1"/>
                <a:t>Ledia</a:t>
              </a:r>
              <a:r>
                <a:rPr lang="en-US" sz="1400" b="1" dirty="0"/>
                <a:t> </a:t>
              </a:r>
              <a:r>
                <a:rPr lang="en-US" sz="1400" b="1" dirty="0" err="1"/>
                <a:t>Lamce</a:t>
              </a:r>
              <a:r>
                <a:rPr lang="en-US" sz="1400" b="1" dirty="0"/>
                <a:t> </a:t>
              </a:r>
              <a:r>
                <a:rPr lang="en-US" sz="1400" dirty="0"/>
                <a:t>– ‘’</a:t>
              </a:r>
              <a:r>
                <a:rPr lang="en-US" sz="1400" i="1" dirty="0"/>
                <a:t>Why shouldn’t you pop a pimple? Infected forehead atheroma with bilateral periorbital swelling: a case report’’</a:t>
              </a:r>
            </a:p>
            <a:p>
              <a:pPr algn="just"/>
              <a:r>
                <a:rPr lang="it-IT" sz="1400" b="1" dirty="0" err="1"/>
                <a:t>Dajana</a:t>
              </a:r>
              <a:r>
                <a:rPr lang="it-IT" sz="1400" b="1" dirty="0"/>
                <a:t> </a:t>
              </a:r>
              <a:r>
                <a:rPr lang="it-IT" sz="1400" b="1" dirty="0" err="1"/>
                <a:t>Collaku</a:t>
              </a:r>
              <a:r>
                <a:rPr lang="it-IT" sz="1400" b="1" dirty="0"/>
                <a:t> </a:t>
              </a:r>
              <a:r>
                <a:rPr lang="it-IT" sz="1400" dirty="0"/>
                <a:t>– ‘’</a:t>
              </a:r>
              <a:r>
                <a:rPr lang="it-IT" sz="1400" i="1" dirty="0" err="1"/>
                <a:t>Histopathological</a:t>
              </a:r>
              <a:r>
                <a:rPr lang="it-IT" sz="1400" i="1" dirty="0"/>
                <a:t> </a:t>
              </a:r>
              <a:r>
                <a:rPr lang="it-IT" sz="1400" i="1" dirty="0" err="1"/>
                <a:t>Examination</a:t>
              </a:r>
              <a:r>
                <a:rPr lang="it-IT" sz="1400" i="1" dirty="0"/>
                <a:t> of </a:t>
              </a:r>
              <a:r>
                <a:rPr lang="it-IT" sz="1400" i="1" dirty="0" err="1"/>
                <a:t>Oral</a:t>
              </a:r>
              <a:r>
                <a:rPr lang="it-IT" sz="1400" i="1" dirty="0"/>
                <a:t> </a:t>
              </a:r>
              <a:r>
                <a:rPr lang="it-IT" sz="1400" i="1" dirty="0" err="1"/>
                <a:t>Biopsies</a:t>
              </a:r>
              <a:r>
                <a:rPr lang="it-IT" sz="1400" i="1" dirty="0"/>
                <a:t> in Albania - A Seven </a:t>
              </a:r>
              <a:r>
                <a:rPr lang="it-IT" sz="1400" i="1" dirty="0" err="1"/>
                <a:t>Year</a:t>
              </a:r>
              <a:r>
                <a:rPr lang="it-IT" sz="1400" i="1" dirty="0"/>
                <a:t> </a:t>
              </a:r>
              <a:r>
                <a:rPr lang="it-IT" sz="1400" i="1" dirty="0" err="1"/>
                <a:t>Retrospective</a:t>
              </a:r>
              <a:r>
                <a:rPr lang="it-IT" sz="1400" i="1" dirty="0"/>
                <a:t> Analysis’’ </a:t>
              </a:r>
              <a:endParaRPr lang="it-IT" sz="1400" dirty="0"/>
            </a:p>
            <a:p>
              <a:pPr algn="just"/>
              <a:endParaRPr lang="it-IT" sz="1400" b="1" dirty="0"/>
            </a:p>
            <a:p>
              <a:pPr algn="just"/>
              <a:r>
                <a:rPr lang="it-IT" sz="1400" b="1" dirty="0"/>
                <a:t>Coffee break</a:t>
              </a:r>
            </a:p>
            <a:p>
              <a:pPr algn="just"/>
              <a:endParaRPr lang="it-IT" sz="1400" b="1" dirty="0"/>
            </a:p>
            <a:p>
              <a:pPr algn="just"/>
              <a:r>
                <a:rPr lang="en-US" sz="1400" b="1" dirty="0" err="1"/>
                <a:t>Lediona</a:t>
              </a:r>
              <a:r>
                <a:rPr lang="en-US" sz="1400" b="1" dirty="0"/>
                <a:t> Mere, </a:t>
              </a:r>
              <a:r>
                <a:rPr lang="en-US" sz="1400" b="1" dirty="0" err="1"/>
                <a:t>Besmir</a:t>
              </a:r>
              <a:r>
                <a:rPr lang="en-US" sz="1400" b="1" dirty="0"/>
                <a:t> </a:t>
              </a:r>
              <a:r>
                <a:rPr lang="en-US" sz="1400" b="1" dirty="0" err="1"/>
                <a:t>Skenderi</a:t>
              </a:r>
              <a:r>
                <a:rPr lang="en-US" sz="1400" b="1" dirty="0"/>
                <a:t> </a:t>
              </a:r>
              <a:r>
                <a:rPr lang="en-US" sz="1400" dirty="0"/>
                <a:t>– ‘’</a:t>
              </a:r>
              <a:r>
                <a:rPr lang="en-US" sz="1400" i="1" dirty="0"/>
                <a:t>Surgical treatment of cervical </a:t>
              </a:r>
              <a:r>
                <a:rPr lang="en-US" sz="1400" i="1" dirty="0" err="1"/>
                <a:t>necrotising</a:t>
              </a:r>
              <a:r>
                <a:rPr lang="en-US" sz="1400" i="1" dirty="0"/>
                <a:t> fasciitis’’</a:t>
              </a:r>
            </a:p>
            <a:p>
              <a:pPr algn="just"/>
              <a:r>
                <a:rPr lang="it-IT" sz="1400" b="1" dirty="0"/>
                <a:t>Leonora </a:t>
              </a:r>
              <a:r>
                <a:rPr lang="it-IT" sz="1400" b="1" dirty="0" err="1"/>
                <a:t>Myrtja</a:t>
              </a:r>
              <a:r>
                <a:rPr lang="it-IT" sz="1400" b="1" dirty="0"/>
                <a:t> </a:t>
              </a:r>
              <a:r>
                <a:rPr lang="it-IT" sz="1400" dirty="0"/>
                <a:t>– ‘’</a:t>
              </a:r>
              <a:r>
                <a:rPr lang="it-IT" sz="1400" i="1" dirty="0"/>
                <a:t>Central </a:t>
              </a:r>
              <a:r>
                <a:rPr lang="it-IT" sz="1400" i="1" dirty="0" err="1"/>
                <a:t>giant</a:t>
              </a:r>
              <a:r>
                <a:rPr lang="it-IT" sz="1400" i="1" dirty="0"/>
                <a:t> </a:t>
              </a:r>
              <a:r>
                <a:rPr lang="it-IT" sz="1400" i="1" dirty="0" err="1"/>
                <a:t>cell</a:t>
              </a:r>
              <a:r>
                <a:rPr lang="it-IT" sz="1400" i="1" dirty="0"/>
                <a:t> granuloma of the </a:t>
              </a:r>
              <a:r>
                <a:rPr lang="it-IT" sz="1400" i="1" dirty="0" err="1"/>
                <a:t>mandible</a:t>
              </a:r>
              <a:r>
                <a:rPr lang="it-IT" sz="1400" i="1" dirty="0"/>
                <a:t>, a case report’’</a:t>
              </a:r>
            </a:p>
            <a:p>
              <a:pPr algn="just"/>
              <a:r>
                <a:rPr lang="en-US" sz="1400" b="1" dirty="0"/>
                <a:t>Daniela </a:t>
              </a:r>
              <a:r>
                <a:rPr lang="en-US" sz="1400" b="1" dirty="0" err="1"/>
                <a:t>Ruci</a:t>
              </a:r>
              <a:r>
                <a:rPr lang="en-US" sz="1400" b="1" dirty="0"/>
                <a:t> – </a:t>
              </a:r>
              <a:r>
                <a:rPr lang="en-US" sz="1400" i="1" dirty="0"/>
                <a:t>‘’Ambulatory treatment of odontogenic cysts’’</a:t>
              </a:r>
              <a:endParaRPr lang="en-US" sz="1400" dirty="0"/>
            </a:p>
            <a:p>
              <a:pPr algn="just"/>
              <a:r>
                <a:rPr lang="en-US" sz="1400" b="1" dirty="0"/>
                <a:t>Erlin </a:t>
              </a:r>
              <a:r>
                <a:rPr lang="en-US" sz="1400" b="1" dirty="0" err="1"/>
                <a:t>Manjani</a:t>
              </a:r>
              <a:r>
                <a:rPr lang="en-US" sz="1400" b="1" dirty="0"/>
                <a:t>, Denis </a:t>
              </a:r>
              <a:r>
                <a:rPr lang="en-US" sz="1400" b="1" dirty="0" err="1"/>
                <a:t>Haxhialiu</a:t>
              </a:r>
              <a:r>
                <a:rPr lang="en-US" sz="1400" b="1" dirty="0"/>
                <a:t> – </a:t>
              </a:r>
              <a:r>
                <a:rPr lang="en-US" sz="1400" i="1" dirty="0"/>
                <a:t>‘’Implant solutions in the maxillary posterior region’’</a:t>
              </a:r>
            </a:p>
            <a:p>
              <a:pPr algn="just"/>
              <a:r>
                <a:rPr lang="en-US" sz="1400" b="1" dirty="0"/>
                <a:t>Rael </a:t>
              </a:r>
              <a:r>
                <a:rPr lang="en-US" sz="1400" b="1" dirty="0" err="1"/>
                <a:t>Hidi</a:t>
              </a:r>
              <a:r>
                <a:rPr lang="en-US" sz="1400" b="1" dirty="0"/>
                <a:t> </a:t>
              </a:r>
              <a:r>
                <a:rPr lang="en-US" sz="1400" dirty="0"/>
                <a:t>– ‘’</a:t>
              </a:r>
              <a:r>
                <a:rPr lang="en-US" sz="1400" i="1" dirty="0" err="1"/>
                <a:t>Multidisiplinary</a:t>
              </a:r>
              <a:r>
                <a:rPr lang="en-US" sz="1400" i="1" dirty="0"/>
                <a:t> orthodontic and surgical treatment in patients with morpho-</a:t>
              </a:r>
              <a:r>
                <a:rPr lang="en-US" sz="1400" i="1" dirty="0" err="1"/>
                <a:t>scheletal</a:t>
              </a:r>
              <a:r>
                <a:rPr lang="en-US" sz="1400" i="1" dirty="0"/>
                <a:t> malformations’’</a:t>
              </a:r>
              <a:endParaRPr lang="en-US" sz="1400" b="1" dirty="0"/>
            </a:p>
            <a:p>
              <a:pPr algn="just"/>
              <a:r>
                <a:rPr lang="en-US" sz="1400" b="1" dirty="0" err="1"/>
                <a:t>Xhini</a:t>
              </a:r>
              <a:r>
                <a:rPr lang="en-US" sz="1400" b="1" dirty="0"/>
                <a:t> </a:t>
              </a:r>
              <a:r>
                <a:rPr lang="en-US" sz="1400" b="1" dirty="0" err="1"/>
                <a:t>Rizaj</a:t>
              </a:r>
              <a:r>
                <a:rPr lang="en-US" sz="1400" b="1" dirty="0"/>
                <a:t> </a:t>
              </a:r>
              <a:r>
                <a:rPr lang="en-US" sz="1400" dirty="0"/>
                <a:t>– </a:t>
              </a:r>
              <a:r>
                <a:rPr lang="en-US" sz="1400" i="1" dirty="0"/>
                <a:t>Pre-existing implants can trigger MRONJ in subsequent anti-resorptive therapy patients – Case report and literature review’’</a:t>
              </a:r>
            </a:p>
            <a:p>
              <a:pPr algn="just"/>
              <a:r>
                <a:rPr lang="en-US" sz="1400" b="1" dirty="0">
                  <a:solidFill>
                    <a:srgbClr val="C00000"/>
                  </a:solidFill>
                </a:rPr>
                <a:t>Key Lecture – Prof. Christos </a:t>
              </a:r>
              <a:r>
                <a:rPr lang="en-US" sz="1400" b="1" dirty="0" err="1">
                  <a:solidFill>
                    <a:srgbClr val="C00000"/>
                  </a:solidFill>
                </a:rPr>
                <a:t>Perisanidis</a:t>
              </a:r>
              <a:r>
                <a:rPr lang="en-US" sz="1400" b="1" dirty="0">
                  <a:solidFill>
                    <a:srgbClr val="C00000"/>
                  </a:solidFill>
                </a:rPr>
                <a:t> </a:t>
              </a:r>
              <a:r>
                <a:rPr lang="en-US" sz="1400" dirty="0"/>
                <a:t>–</a:t>
              </a:r>
              <a:r>
                <a:rPr lang="en-US" sz="1400" b="1" dirty="0"/>
                <a:t> </a:t>
              </a:r>
              <a:r>
                <a:rPr lang="en-US" sz="1400" i="1" dirty="0"/>
                <a:t>‘’Surgical management of the severe maxillary atrophy’’</a:t>
              </a:r>
              <a:endParaRPr lang="en-US" sz="1400" b="1" dirty="0"/>
            </a:p>
            <a:p>
              <a:pPr algn="just"/>
              <a:r>
                <a:rPr lang="en-US" sz="1400" b="1" dirty="0" err="1"/>
                <a:t>Erlira</a:t>
              </a:r>
              <a:r>
                <a:rPr lang="en-US" sz="1400" b="1" dirty="0"/>
                <a:t> Dauti </a:t>
              </a:r>
              <a:r>
                <a:rPr lang="en-US" sz="1400" dirty="0"/>
                <a:t>– ‘’</a:t>
              </a:r>
              <a:r>
                <a:rPr lang="en-US" sz="1400" i="1" dirty="0"/>
                <a:t>Surgical extraction of impacted teeth with the aid of piezo surgery’’</a:t>
              </a:r>
            </a:p>
            <a:p>
              <a:pPr algn="just"/>
              <a:endParaRPr lang="en-US" sz="1400" b="1" dirty="0"/>
            </a:p>
            <a:p>
              <a:pPr algn="just"/>
              <a:endParaRPr lang="en-US" sz="1400" dirty="0"/>
            </a:p>
            <a:p>
              <a:pPr algn="just"/>
              <a:endParaRPr lang="en-IT" sz="1400" dirty="0"/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2364B409-28F0-241F-1464-341262DB29CB}"/>
                </a:ext>
              </a:extLst>
            </p:cNvPr>
            <p:cNvSpPr txBox="1"/>
            <p:nvPr/>
          </p:nvSpPr>
          <p:spPr>
            <a:xfrm>
              <a:off x="-14061" y="1134549"/>
              <a:ext cx="2249214" cy="59093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indent="0" algn="ctr">
                <a:buNone/>
              </a:pPr>
              <a:r>
                <a:rPr lang="en-US" sz="1400" b="1" dirty="0"/>
                <a:t>14:00 - 14:30</a:t>
              </a:r>
            </a:p>
            <a:p>
              <a:pPr marL="0" indent="0" algn="ctr">
                <a:buNone/>
              </a:pPr>
              <a:endParaRPr lang="en-US" sz="1400" dirty="0"/>
            </a:p>
            <a:p>
              <a:pPr marL="0" indent="0" algn="ctr">
                <a:buNone/>
              </a:pPr>
              <a:r>
                <a:rPr lang="en-US" sz="1400" dirty="0"/>
                <a:t>14:30 – 15:00</a:t>
              </a:r>
              <a:endParaRPr lang="en-US" sz="1400" b="1" dirty="0"/>
            </a:p>
            <a:p>
              <a:pPr marL="0" indent="0" algn="ctr">
                <a:buNone/>
              </a:pPr>
              <a:r>
                <a:rPr lang="en-US" sz="1400" dirty="0"/>
                <a:t>15:00 – 15:</a:t>
              </a:r>
              <a:r>
                <a:rPr lang="it-IT" sz="1400" dirty="0"/>
                <a:t>30</a:t>
              </a:r>
            </a:p>
            <a:p>
              <a:pPr marL="0" indent="0" algn="ctr">
                <a:buNone/>
              </a:pPr>
              <a:endParaRPr lang="it-IT" sz="1400" dirty="0"/>
            </a:p>
            <a:p>
              <a:pPr marL="0" indent="0" algn="ctr">
                <a:buNone/>
              </a:pPr>
              <a:r>
                <a:rPr lang="it-IT" sz="1400" dirty="0"/>
                <a:t>15:30 – 15:40</a:t>
              </a:r>
            </a:p>
            <a:p>
              <a:pPr marL="0" indent="0" algn="ctr">
                <a:buNone/>
              </a:pPr>
              <a:endParaRPr lang="it-IT" sz="1400" dirty="0"/>
            </a:p>
            <a:p>
              <a:pPr marL="0" indent="0" algn="ctr">
                <a:buNone/>
              </a:pPr>
              <a:r>
                <a:rPr lang="it-IT" sz="1400" dirty="0"/>
                <a:t>15:40 – 15:50</a:t>
              </a:r>
            </a:p>
            <a:p>
              <a:pPr marL="0" indent="0" algn="ctr">
                <a:buNone/>
              </a:pPr>
              <a:endParaRPr lang="it-IT" sz="1400" dirty="0"/>
            </a:p>
            <a:p>
              <a:pPr marL="0" indent="0" algn="ctr">
                <a:buNone/>
              </a:pPr>
              <a:endParaRPr lang="it-IT" sz="1400" dirty="0"/>
            </a:p>
            <a:p>
              <a:pPr marL="0" indent="0" algn="ctr">
                <a:buNone/>
              </a:pPr>
              <a:r>
                <a:rPr lang="it-IT" sz="1400" dirty="0"/>
                <a:t>15:50 – 16:00</a:t>
              </a:r>
            </a:p>
            <a:p>
              <a:pPr marL="0" indent="0" algn="ctr">
                <a:buNone/>
              </a:pPr>
              <a:endParaRPr lang="it-IT" sz="1400" dirty="0"/>
            </a:p>
            <a:p>
              <a:pPr marL="0" indent="0" algn="ctr">
                <a:buNone/>
              </a:pPr>
              <a:r>
                <a:rPr lang="it-IT" sz="1400" dirty="0"/>
                <a:t>16:00 – 16:10</a:t>
              </a:r>
            </a:p>
            <a:p>
              <a:pPr marL="0" indent="0" algn="ctr">
                <a:buNone/>
              </a:pPr>
              <a:r>
                <a:rPr lang="it-IT" sz="1400" dirty="0"/>
                <a:t>16:10 – 16:20</a:t>
              </a:r>
            </a:p>
            <a:p>
              <a:pPr marL="0" indent="0" algn="ctr">
                <a:buNone/>
              </a:pPr>
              <a:r>
                <a:rPr lang="it-IT" sz="1400" dirty="0"/>
                <a:t>16:20 – 16:30</a:t>
              </a:r>
            </a:p>
            <a:p>
              <a:pPr marL="0" indent="0" algn="ctr">
                <a:buNone/>
              </a:pPr>
              <a:r>
                <a:rPr lang="it-IT" sz="1400" dirty="0"/>
                <a:t>16:30 – 16:40</a:t>
              </a:r>
            </a:p>
            <a:p>
              <a:pPr marL="0" indent="0" algn="ctr">
                <a:buNone/>
              </a:pPr>
              <a:r>
                <a:rPr lang="it-IT" sz="1400" dirty="0"/>
                <a:t>16:40 – 16:50</a:t>
              </a:r>
            </a:p>
            <a:p>
              <a:pPr marL="0" indent="0" algn="ctr">
                <a:buNone/>
              </a:pPr>
              <a:endParaRPr lang="it-IT" sz="1400" dirty="0"/>
            </a:p>
            <a:p>
              <a:pPr marL="0" indent="0" algn="ctr">
                <a:buNone/>
              </a:pPr>
              <a:r>
                <a:rPr lang="it-IT" sz="1400" dirty="0"/>
                <a:t>16:50 - 17:00</a:t>
              </a:r>
            </a:p>
            <a:p>
              <a:pPr marL="0" indent="0" algn="ctr">
                <a:buNone/>
              </a:pPr>
              <a:endParaRPr lang="it-IT" sz="1400" dirty="0"/>
            </a:p>
            <a:p>
              <a:pPr marL="0" indent="0" algn="ctr">
                <a:buNone/>
              </a:pPr>
              <a:r>
                <a:rPr lang="it-IT" sz="1400" dirty="0"/>
                <a:t>17:00 – 17:30</a:t>
              </a:r>
            </a:p>
            <a:p>
              <a:pPr marL="0" indent="0" algn="ctr">
                <a:buNone/>
              </a:pPr>
              <a:endParaRPr lang="it-IT" sz="1400" dirty="0"/>
            </a:p>
            <a:p>
              <a:pPr marL="0" indent="0" algn="ctr">
                <a:buNone/>
              </a:pPr>
              <a:r>
                <a:rPr lang="it-IT" sz="1400" dirty="0"/>
                <a:t>17:30 – 17:40</a:t>
              </a:r>
            </a:p>
            <a:p>
              <a:pPr marL="0" indent="0" algn="ctr">
                <a:buNone/>
              </a:pPr>
              <a:endParaRPr lang="it-IT" sz="1400" dirty="0"/>
            </a:p>
            <a:p>
              <a:pPr marL="0" indent="0" algn="ctr">
                <a:buNone/>
              </a:pPr>
              <a:endParaRPr lang="it-IT" sz="1400" dirty="0"/>
            </a:p>
            <a:p>
              <a:pPr marL="0" indent="0" algn="ctr">
                <a:buNone/>
              </a:pPr>
              <a:endParaRPr lang="it-IT" sz="1400" dirty="0"/>
            </a:p>
          </p:txBody>
        </p:sp>
      </p:grpSp>
    </p:spTree>
    <p:extLst>
      <p:ext uri="{BB962C8B-B14F-4D97-AF65-F5344CB8AC3E}">
        <p14:creationId xmlns:p14="http://schemas.microsoft.com/office/powerpoint/2010/main" val="29232507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A38BA8-7890-5D41-B86B-24925AF804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2441" y="-177096"/>
            <a:ext cx="10515600" cy="1325563"/>
          </a:xfrm>
        </p:spPr>
        <p:txBody>
          <a:bodyPr/>
          <a:lstStyle/>
          <a:p>
            <a:r>
              <a:rPr lang="en-US" dirty="0">
                <a:latin typeface="Bradley Hand" pitchFamily="2" charset="77"/>
              </a:rPr>
              <a:t>Saturday  08/06/2024</a:t>
            </a:r>
            <a:endParaRPr lang="en-AL" dirty="0">
              <a:latin typeface="Bradley Hand" pitchFamily="2" charset="77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F8F014-202C-210C-7A0C-4D52729291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1593" y="871647"/>
            <a:ext cx="10608325" cy="567368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it-IT" sz="1800" b="1" dirty="0"/>
          </a:p>
          <a:p>
            <a:pPr>
              <a:buFontTx/>
              <a:buChar char="-"/>
            </a:pPr>
            <a:endParaRPr lang="it-IT" sz="1800" dirty="0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848B9E6E-F551-23E2-B48F-49C3F233A9E2}"/>
              </a:ext>
            </a:extLst>
          </p:cNvPr>
          <p:cNvGrpSpPr/>
          <p:nvPr/>
        </p:nvGrpSpPr>
        <p:grpSpPr>
          <a:xfrm>
            <a:off x="342441" y="904198"/>
            <a:ext cx="8075086" cy="6340197"/>
            <a:chOff x="441593" y="1286838"/>
            <a:chExt cx="5226967" cy="6340197"/>
          </a:xfrm>
        </p:grpSpPr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14D66053-0FD4-EEEE-43C4-48B40292A7C7}"/>
                </a:ext>
              </a:extLst>
            </p:cNvPr>
            <p:cNvSpPr txBox="1"/>
            <p:nvPr/>
          </p:nvSpPr>
          <p:spPr>
            <a:xfrm>
              <a:off x="441593" y="1286838"/>
              <a:ext cx="2249214" cy="59093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indent="0">
                <a:buNone/>
              </a:pPr>
              <a:r>
                <a:rPr lang="en-US" sz="1400" b="1" dirty="0"/>
                <a:t>08:30 – 09:00</a:t>
              </a:r>
            </a:p>
            <a:p>
              <a:pPr marL="0" indent="0">
                <a:buNone/>
              </a:pPr>
              <a:r>
                <a:rPr lang="en-US" sz="1400" dirty="0"/>
                <a:t>09:00 – 09:30 </a:t>
              </a:r>
            </a:p>
            <a:p>
              <a:pPr marL="0" indent="0">
                <a:buNone/>
              </a:pPr>
              <a:endParaRPr lang="it-IT" sz="1400" dirty="0"/>
            </a:p>
            <a:p>
              <a:pPr marL="0" indent="0">
                <a:buNone/>
              </a:pPr>
              <a:r>
                <a:rPr lang="it-IT" sz="1400" dirty="0"/>
                <a:t>09:30 – 09:40</a:t>
              </a:r>
            </a:p>
            <a:p>
              <a:pPr marL="0" indent="0">
                <a:buNone/>
              </a:pPr>
              <a:r>
                <a:rPr lang="it-IT" sz="1400" dirty="0"/>
                <a:t>09:40 – 09:50</a:t>
              </a:r>
            </a:p>
            <a:p>
              <a:pPr marL="0" indent="0">
                <a:buNone/>
              </a:pPr>
              <a:endParaRPr lang="it-IT" sz="1400" dirty="0"/>
            </a:p>
            <a:p>
              <a:pPr marL="0" indent="0">
                <a:buNone/>
              </a:pPr>
              <a:r>
                <a:rPr lang="it-IT" sz="1400" dirty="0"/>
                <a:t>09:50 – 10:00</a:t>
              </a:r>
            </a:p>
            <a:p>
              <a:pPr marL="0" indent="0">
                <a:buNone/>
              </a:pPr>
              <a:endParaRPr lang="it-IT" sz="1400" dirty="0"/>
            </a:p>
            <a:p>
              <a:pPr marL="0" indent="0">
                <a:buNone/>
              </a:pPr>
              <a:r>
                <a:rPr lang="it-IT" sz="1400" dirty="0"/>
                <a:t>10:00 – 10:10</a:t>
              </a:r>
            </a:p>
            <a:p>
              <a:pPr marL="0" indent="0">
                <a:buNone/>
              </a:pPr>
              <a:endParaRPr lang="it-IT" sz="1400" dirty="0"/>
            </a:p>
            <a:p>
              <a:pPr marL="0" indent="0">
                <a:buNone/>
              </a:pPr>
              <a:r>
                <a:rPr lang="it-IT" sz="1400" dirty="0"/>
                <a:t>10:10 – 10:20</a:t>
              </a:r>
            </a:p>
            <a:p>
              <a:pPr marL="0" indent="0">
                <a:buNone/>
              </a:pPr>
              <a:endParaRPr lang="it-IT" sz="1400" dirty="0"/>
            </a:p>
            <a:p>
              <a:pPr marL="0" indent="0">
                <a:buNone/>
              </a:pPr>
              <a:r>
                <a:rPr lang="it-IT" sz="1400" dirty="0"/>
                <a:t>10:20 – 10:30</a:t>
              </a:r>
            </a:p>
            <a:p>
              <a:pPr marL="0" indent="0">
                <a:buNone/>
              </a:pPr>
              <a:endParaRPr lang="it-IT" sz="1400" dirty="0"/>
            </a:p>
            <a:p>
              <a:pPr marL="0" indent="0">
                <a:buNone/>
              </a:pPr>
              <a:r>
                <a:rPr lang="it-IT" sz="1400" dirty="0"/>
                <a:t>10:30 – 11:00</a:t>
              </a:r>
            </a:p>
            <a:p>
              <a:pPr marL="0" indent="0">
                <a:buNone/>
              </a:pPr>
              <a:endParaRPr lang="it-IT" sz="1400" dirty="0"/>
            </a:p>
            <a:p>
              <a:pPr marL="0" indent="0">
                <a:buNone/>
              </a:pPr>
              <a:r>
                <a:rPr lang="it-IT" sz="1400" dirty="0"/>
                <a:t>11:00 – 11:30</a:t>
              </a:r>
            </a:p>
            <a:p>
              <a:pPr marL="0" indent="0">
                <a:buNone/>
              </a:pPr>
              <a:endParaRPr lang="it-IT" sz="1400" dirty="0"/>
            </a:p>
            <a:p>
              <a:pPr marL="0" indent="0">
                <a:buNone/>
              </a:pPr>
              <a:r>
                <a:rPr lang="it-IT" sz="1400" dirty="0"/>
                <a:t>11:30 – 11:40</a:t>
              </a:r>
            </a:p>
            <a:p>
              <a:pPr marL="0" indent="0">
                <a:buNone/>
              </a:pPr>
              <a:endParaRPr lang="it-IT" sz="1400" dirty="0"/>
            </a:p>
            <a:p>
              <a:pPr marL="0" indent="0">
                <a:buNone/>
              </a:pPr>
              <a:r>
                <a:rPr lang="it-IT" sz="1400" dirty="0"/>
                <a:t>11:40 – 11:50</a:t>
              </a:r>
            </a:p>
            <a:p>
              <a:pPr marL="0" indent="0">
                <a:buNone/>
              </a:pPr>
              <a:r>
                <a:rPr lang="it-IT" sz="1400" dirty="0"/>
                <a:t>11:50 – 12:00</a:t>
              </a:r>
            </a:p>
            <a:p>
              <a:pPr marL="0" indent="0">
                <a:buNone/>
              </a:pPr>
              <a:endParaRPr lang="it-IT" sz="1400" dirty="0"/>
            </a:p>
            <a:p>
              <a:pPr marL="0" indent="0">
                <a:buNone/>
              </a:pPr>
              <a:r>
                <a:rPr lang="it-IT" sz="1400" dirty="0"/>
                <a:t>12:00 – 12:30</a:t>
              </a:r>
            </a:p>
            <a:p>
              <a:pPr marL="0" indent="0">
                <a:buNone/>
              </a:pPr>
              <a:endParaRPr lang="it-IT" sz="1400" dirty="0"/>
            </a:p>
            <a:p>
              <a:pPr marL="0" indent="0">
                <a:buNone/>
              </a:pPr>
              <a:endParaRPr lang="it-IT" sz="1400" dirty="0"/>
            </a:p>
            <a:p>
              <a:pPr marL="0" indent="0">
                <a:buNone/>
              </a:pPr>
              <a:r>
                <a:rPr lang="it-IT" sz="1400" dirty="0"/>
                <a:t>12:30 – 13:30</a:t>
              </a:r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E2597DE9-E6CC-D6D0-C0D4-24E179004F89}"/>
                </a:ext>
              </a:extLst>
            </p:cNvPr>
            <p:cNvSpPr txBox="1"/>
            <p:nvPr/>
          </p:nvSpPr>
          <p:spPr>
            <a:xfrm>
              <a:off x="1519603" y="1286838"/>
              <a:ext cx="4148957" cy="63401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n-US" sz="1400" b="1" dirty="0"/>
                <a:t>Book Presentation – Prof. Ramazan </a:t>
              </a:r>
              <a:r>
                <a:rPr lang="en-US" sz="1400" b="1" dirty="0" err="1"/>
                <a:t>Isufi</a:t>
              </a:r>
              <a:endParaRPr lang="en-US" sz="1400" b="1" dirty="0"/>
            </a:p>
            <a:p>
              <a:pPr algn="just"/>
              <a:r>
                <a:rPr lang="en-US" sz="1400" b="1" dirty="0">
                  <a:solidFill>
                    <a:srgbClr val="C00000"/>
                  </a:solidFill>
                </a:rPr>
                <a:t>Key Lecture – </a:t>
              </a:r>
              <a:r>
                <a:rPr lang="en-GB" sz="1400" b="1" dirty="0">
                  <a:solidFill>
                    <a:srgbClr val="C00000"/>
                  </a:solidFill>
                  <a:effectLst/>
                </a:rPr>
                <a:t>Prof. Werner </a:t>
              </a:r>
              <a:r>
                <a:rPr lang="en-GB" sz="1400" b="1" dirty="0" err="1">
                  <a:solidFill>
                    <a:srgbClr val="C00000"/>
                  </a:solidFill>
                  <a:effectLst/>
                </a:rPr>
                <a:t>Millesi</a:t>
              </a:r>
              <a:r>
                <a:rPr lang="en-GB" sz="1400" b="1" dirty="0">
                  <a:solidFill>
                    <a:srgbClr val="C00000"/>
                  </a:solidFill>
                  <a:effectLst/>
                </a:rPr>
                <a:t> </a:t>
              </a:r>
              <a:r>
                <a:rPr lang="en-GB" sz="1400" dirty="0"/>
                <a:t>– </a:t>
              </a:r>
              <a:r>
                <a:rPr lang="en-GB" sz="1400" i="1" dirty="0"/>
                <a:t>‘’Augmentative techniques and sinus lift in implantology’’</a:t>
              </a:r>
              <a:endParaRPr lang="en-GB" sz="1400" i="1" dirty="0">
                <a:solidFill>
                  <a:srgbClr val="C00000"/>
                </a:solidFill>
                <a:effectLst/>
              </a:endParaRPr>
            </a:p>
            <a:p>
              <a:pPr algn="just"/>
              <a:r>
                <a:rPr lang="it-IT" sz="1400" b="1" dirty="0"/>
                <a:t>Juliana </a:t>
              </a:r>
              <a:r>
                <a:rPr lang="it-IT" sz="1400" b="1" dirty="0" err="1"/>
                <a:t>Cengu</a:t>
              </a:r>
              <a:r>
                <a:rPr lang="it-IT" sz="1400" b="1" dirty="0"/>
                <a:t> </a:t>
              </a:r>
              <a:r>
                <a:rPr lang="it-IT" sz="1400" dirty="0"/>
                <a:t>– ‘’</a:t>
              </a:r>
              <a:r>
                <a:rPr lang="it-IT" sz="1400" i="1" dirty="0" err="1"/>
                <a:t>Surgical</a:t>
              </a:r>
              <a:r>
                <a:rPr lang="it-IT" sz="1400" i="1" dirty="0"/>
                <a:t> Management of </a:t>
              </a:r>
              <a:r>
                <a:rPr lang="it-IT" sz="1400" i="1" dirty="0" err="1"/>
                <a:t>lower</a:t>
              </a:r>
              <a:r>
                <a:rPr lang="it-IT" sz="1400" i="1" dirty="0"/>
                <a:t> </a:t>
              </a:r>
              <a:r>
                <a:rPr lang="it-IT" sz="1400" i="1" dirty="0" err="1"/>
                <a:t>lip</a:t>
              </a:r>
              <a:r>
                <a:rPr lang="it-IT" sz="1400" i="1" dirty="0"/>
                <a:t> </a:t>
              </a:r>
              <a:r>
                <a:rPr lang="it-IT" sz="1400" i="1" dirty="0" err="1"/>
                <a:t>cancer</a:t>
              </a:r>
              <a:r>
                <a:rPr lang="it-IT" sz="1400" i="1" dirty="0"/>
                <a:t> - Case Report’’</a:t>
              </a:r>
              <a:endParaRPr lang="en-AL" sz="1400" i="1"/>
            </a:p>
            <a:p>
              <a:pPr algn="just"/>
              <a:r>
                <a:rPr lang="it-IT" sz="1400" b="1" dirty="0" err="1"/>
                <a:t>Mirand</a:t>
              </a:r>
              <a:r>
                <a:rPr lang="it-IT" sz="1400" b="1" dirty="0"/>
                <a:t> </a:t>
              </a:r>
              <a:r>
                <a:rPr lang="it-IT" sz="1400" b="1" dirty="0" err="1"/>
                <a:t>Heta</a:t>
              </a:r>
              <a:r>
                <a:rPr lang="it-IT" sz="1400" b="1" dirty="0"/>
                <a:t> </a:t>
              </a:r>
              <a:r>
                <a:rPr lang="it-IT" sz="1400" dirty="0"/>
                <a:t>– </a:t>
              </a:r>
              <a:r>
                <a:rPr lang="it-IT" sz="1400" i="1" dirty="0"/>
                <a:t>‘’</a:t>
              </a:r>
              <a:r>
                <a:rPr lang="it-IT" sz="1400" i="1" dirty="0" err="1"/>
                <a:t>Dermoid</a:t>
              </a:r>
              <a:r>
                <a:rPr lang="it-IT" sz="1400" i="1" dirty="0"/>
                <a:t> </a:t>
              </a:r>
              <a:r>
                <a:rPr lang="it-IT" sz="1400" i="1" dirty="0" err="1"/>
                <a:t>cysts</a:t>
              </a:r>
              <a:r>
                <a:rPr lang="it-IT" sz="1400" i="1" dirty="0"/>
                <a:t> of the </a:t>
              </a:r>
              <a:r>
                <a:rPr lang="it-IT" sz="1400" i="1" dirty="0" err="1"/>
                <a:t>submental</a:t>
              </a:r>
              <a:r>
                <a:rPr lang="it-IT" sz="1400" i="1" dirty="0"/>
                <a:t> area - Case report and literature review’’</a:t>
              </a:r>
              <a:endParaRPr lang="en-US" sz="1400" b="1" i="1" dirty="0"/>
            </a:p>
            <a:p>
              <a:pPr algn="just"/>
              <a:r>
                <a:rPr lang="en-US" sz="1400" b="1" dirty="0"/>
                <a:t>Ira Bollo</a:t>
              </a:r>
              <a:r>
                <a:rPr lang="en-US" sz="1400" dirty="0"/>
                <a:t> –  </a:t>
              </a:r>
              <a:r>
                <a:rPr lang="en-GB" sz="1400" i="1" dirty="0">
                  <a:solidFill>
                    <a:srgbClr val="000000"/>
                  </a:solidFill>
                  <a:effectLst/>
                  <a:cs typeface="Arial" panose="020B0604020202020204" pitchFamily="34" charset="0"/>
                </a:rPr>
                <a:t>’’The Application of 980nm diode laser in the exposure of impacted canines in the aid of </a:t>
              </a:r>
              <a:r>
                <a:rPr lang="en-GB" sz="1400" i="1" dirty="0" err="1">
                  <a:solidFill>
                    <a:srgbClr val="000000"/>
                  </a:solidFill>
                  <a:effectLst/>
                  <a:cs typeface="Arial" panose="020B0604020202020204" pitchFamily="34" charset="0"/>
                </a:rPr>
                <a:t>othodontic</a:t>
              </a:r>
              <a:r>
                <a:rPr lang="en-GB" sz="1400" i="1" dirty="0">
                  <a:solidFill>
                    <a:srgbClr val="000000"/>
                  </a:solidFill>
                  <a:effectLst/>
                  <a:cs typeface="Arial" panose="020B0604020202020204" pitchFamily="34" charset="0"/>
                </a:rPr>
                <a:t> treatments’’</a:t>
              </a:r>
              <a:endParaRPr lang="it-IT" sz="1400" b="1" dirty="0"/>
            </a:p>
            <a:p>
              <a:pPr algn="just"/>
              <a:r>
                <a:rPr lang="it-IT" sz="1400" b="1" dirty="0"/>
                <a:t>Maria Beatrice Favaretto </a:t>
              </a:r>
              <a:r>
                <a:rPr lang="it-IT" sz="1400" i="1" dirty="0"/>
                <a:t>– ‘’</a:t>
              </a:r>
              <a:r>
                <a:rPr lang="it-IT" sz="1400" i="1" dirty="0" err="1"/>
                <a:t>Closed</a:t>
              </a:r>
              <a:r>
                <a:rPr lang="it-IT" sz="1400" i="1" dirty="0"/>
                <a:t> treatment vs. </a:t>
              </a:r>
              <a:r>
                <a:rPr lang="it-IT" sz="1400" i="1" dirty="0" err="1"/>
                <a:t>surgical</a:t>
              </a:r>
              <a:r>
                <a:rPr lang="it-IT" sz="1400" i="1" dirty="0"/>
                <a:t> treatment of </a:t>
              </a:r>
              <a:r>
                <a:rPr lang="it-IT" sz="1400" i="1" dirty="0" err="1"/>
                <a:t>condylar</a:t>
              </a:r>
              <a:r>
                <a:rPr lang="it-IT" sz="1400" i="1" dirty="0"/>
                <a:t> </a:t>
              </a:r>
              <a:r>
                <a:rPr lang="it-IT" sz="1400" i="1" dirty="0" err="1"/>
                <a:t>fractures</a:t>
              </a:r>
              <a:r>
                <a:rPr lang="it-IT" sz="1400" i="1" dirty="0"/>
                <a:t> in multiple </a:t>
              </a:r>
              <a:r>
                <a:rPr lang="it-IT" sz="1400" i="1" dirty="0" err="1"/>
                <a:t>fractures</a:t>
              </a:r>
              <a:r>
                <a:rPr lang="it-IT" sz="1400" i="1" dirty="0"/>
                <a:t> of the </a:t>
              </a:r>
              <a:r>
                <a:rPr lang="it-IT" sz="1400" i="1" dirty="0" err="1"/>
                <a:t>mandible</a:t>
              </a:r>
              <a:r>
                <a:rPr lang="it-IT" sz="1400" i="1" dirty="0"/>
                <a:t>. </a:t>
              </a:r>
              <a:r>
                <a:rPr lang="it-IT" sz="1400" i="1" dirty="0" err="1"/>
                <a:t>Retrospective</a:t>
              </a:r>
              <a:r>
                <a:rPr lang="it-IT" sz="1400" i="1" dirty="0"/>
                <a:t> </a:t>
              </a:r>
              <a:r>
                <a:rPr lang="it-IT" sz="1400" i="1" dirty="0" err="1"/>
                <a:t>analysis</a:t>
              </a:r>
              <a:r>
                <a:rPr lang="it-IT" sz="1400" i="1" dirty="0"/>
                <a:t> and </a:t>
              </a:r>
              <a:r>
                <a:rPr lang="it-IT" sz="1400" i="1" dirty="0" err="1"/>
                <a:t>outcomes</a:t>
              </a:r>
              <a:r>
                <a:rPr lang="it-IT" sz="1400" i="1" dirty="0"/>
                <a:t>’’</a:t>
              </a:r>
              <a:endParaRPr lang="it-IT" sz="1400" b="1" dirty="0"/>
            </a:p>
            <a:p>
              <a:pPr algn="just"/>
              <a:r>
                <a:rPr lang="en-US" sz="1400" b="1" dirty="0" err="1"/>
                <a:t>Jonada</a:t>
              </a:r>
              <a:r>
                <a:rPr lang="en-US" sz="1400" b="1" dirty="0"/>
                <a:t> </a:t>
              </a:r>
              <a:r>
                <a:rPr lang="en-US" sz="1400" b="1" dirty="0" err="1"/>
                <a:t>Celami</a:t>
              </a:r>
              <a:r>
                <a:rPr lang="en-US" sz="1400" b="1" dirty="0"/>
                <a:t> </a:t>
              </a:r>
              <a:r>
                <a:rPr lang="en-US" sz="1400" dirty="0"/>
                <a:t>– ‘’</a:t>
              </a:r>
              <a:r>
                <a:rPr lang="en-US" sz="1400" i="1" dirty="0"/>
                <a:t>Short implants: an alternative solution for atrophied </a:t>
              </a:r>
              <a:r>
                <a:rPr lang="en-US" sz="1400" i="1" dirty="0" err="1"/>
                <a:t>rigdes</a:t>
              </a:r>
              <a:r>
                <a:rPr lang="en-US" sz="1400" i="1" dirty="0"/>
                <a:t> – Literature review’’</a:t>
              </a:r>
            </a:p>
            <a:p>
              <a:pPr algn="just"/>
              <a:r>
                <a:rPr lang="it-IT" sz="1400" b="1" dirty="0" err="1"/>
                <a:t>Mjellma</a:t>
              </a:r>
              <a:r>
                <a:rPr lang="it-IT" sz="1400" b="1" dirty="0"/>
                <a:t> Domi </a:t>
              </a:r>
              <a:r>
                <a:rPr lang="it-IT" sz="1400" i="1" dirty="0"/>
                <a:t>– ‘’</a:t>
              </a:r>
              <a:r>
                <a:rPr lang="it-IT" sz="1400" i="1" dirty="0" err="1"/>
                <a:t>Anatomical</a:t>
              </a:r>
              <a:r>
                <a:rPr lang="it-IT" sz="1400" i="1" dirty="0"/>
                <a:t> landmarks in the </a:t>
              </a:r>
              <a:r>
                <a:rPr lang="it-IT" sz="1400" i="1" dirty="0" err="1"/>
                <a:t>identification</a:t>
              </a:r>
              <a:r>
                <a:rPr lang="it-IT" sz="1400" i="1" dirty="0"/>
                <a:t> of the </a:t>
              </a:r>
              <a:r>
                <a:rPr lang="it-IT" sz="1400" i="1" dirty="0" err="1"/>
                <a:t>facial</a:t>
              </a:r>
              <a:r>
                <a:rPr lang="it-IT" sz="1400" i="1" dirty="0"/>
                <a:t> </a:t>
              </a:r>
              <a:r>
                <a:rPr lang="it-IT" sz="1400" i="1" dirty="0" err="1"/>
                <a:t>nerve</a:t>
              </a:r>
              <a:r>
                <a:rPr lang="it-IT" sz="1400" i="1" dirty="0"/>
                <a:t>’’</a:t>
              </a:r>
            </a:p>
            <a:p>
              <a:pPr algn="just"/>
              <a:endParaRPr lang="it-IT" sz="1400" b="1" dirty="0">
                <a:solidFill>
                  <a:srgbClr val="C00000"/>
                </a:solidFill>
              </a:endParaRPr>
            </a:p>
            <a:p>
              <a:pPr algn="just"/>
              <a:r>
                <a:rPr lang="it-IT" sz="1400" b="1" dirty="0"/>
                <a:t>Coffee Break</a:t>
              </a:r>
            </a:p>
            <a:p>
              <a:pPr algn="just"/>
              <a:endParaRPr lang="it-IT" sz="1400" b="1" dirty="0">
                <a:solidFill>
                  <a:srgbClr val="C00000"/>
                </a:solidFill>
              </a:endParaRPr>
            </a:p>
            <a:p>
              <a:pPr algn="just"/>
              <a:r>
                <a:rPr lang="it-IT" sz="1400" b="1" dirty="0">
                  <a:solidFill>
                    <a:srgbClr val="C00000"/>
                  </a:solidFill>
                </a:rPr>
                <a:t>K</a:t>
              </a:r>
              <a:r>
                <a:rPr lang="en-AL" sz="1400" b="1">
                  <a:solidFill>
                    <a:srgbClr val="C00000"/>
                  </a:solidFill>
                </a:rPr>
                <a:t>ey Lecture – Prof.</a:t>
              </a:r>
              <a:r>
                <a:rPr lang="it-IT" sz="1400" b="1" dirty="0">
                  <a:solidFill>
                    <a:srgbClr val="C00000"/>
                  </a:solidFill>
                </a:rPr>
                <a:t> </a:t>
              </a:r>
              <a:r>
                <a:rPr lang="en-AL" sz="1400" b="1">
                  <a:solidFill>
                    <a:srgbClr val="C00000"/>
                  </a:solidFill>
                </a:rPr>
                <a:t>Vladimir Popovski</a:t>
              </a:r>
              <a:r>
                <a:rPr lang="it-IT" sz="1400" b="1" dirty="0">
                  <a:solidFill>
                    <a:srgbClr val="C00000"/>
                  </a:solidFill>
                </a:rPr>
                <a:t> </a:t>
              </a:r>
              <a:r>
                <a:rPr lang="en-GB" sz="1400" dirty="0"/>
                <a:t>–</a:t>
              </a:r>
              <a:r>
                <a:rPr lang="en-GB" sz="1400" b="1" dirty="0"/>
                <a:t> </a:t>
              </a:r>
              <a:r>
                <a:rPr lang="en-GB" sz="1400" i="1" dirty="0"/>
                <a:t>‘’Salivary gland neoplasms: Treatment modalities and quandaries’’</a:t>
              </a:r>
              <a:endParaRPr lang="it-IT" sz="1400" b="1" dirty="0">
                <a:solidFill>
                  <a:srgbClr val="C00000"/>
                </a:solidFill>
              </a:endParaRPr>
            </a:p>
            <a:p>
              <a:pPr algn="just"/>
              <a:r>
                <a:rPr lang="en-US" sz="1400" b="1" dirty="0"/>
                <a:t>Marco Adolfo </a:t>
              </a:r>
              <a:r>
                <a:rPr lang="en-US" sz="1400" b="1" dirty="0" err="1"/>
                <a:t>Tomarchio</a:t>
              </a:r>
              <a:r>
                <a:rPr lang="en-US" sz="1400" b="1" dirty="0"/>
                <a:t> – </a:t>
              </a:r>
              <a:r>
                <a:rPr lang="en-US" sz="1400" i="1" dirty="0"/>
                <a:t>‘’Impact of SARS-Cov2 pandemic on the diagnostic delay of oral carcinoma: a retrospective analysis’’</a:t>
              </a:r>
              <a:endParaRPr lang="it-IT" sz="1400" i="1" dirty="0"/>
            </a:p>
            <a:p>
              <a:pPr algn="just"/>
              <a:r>
                <a:rPr lang="it-IT" sz="1400" b="1" dirty="0"/>
                <a:t>Alba </a:t>
              </a:r>
              <a:r>
                <a:rPr lang="it-IT" sz="1400" b="1" dirty="0" err="1"/>
                <a:t>Bimo</a:t>
              </a:r>
              <a:r>
                <a:rPr lang="it-IT" sz="1400" b="1" dirty="0"/>
                <a:t> </a:t>
              </a:r>
              <a:r>
                <a:rPr lang="it-IT" sz="1400" dirty="0"/>
                <a:t>– ‘’</a:t>
              </a:r>
              <a:r>
                <a:rPr lang="it-IT" sz="1400" i="1" dirty="0" err="1"/>
                <a:t>Surgical</a:t>
              </a:r>
              <a:r>
                <a:rPr lang="it-IT" sz="1400" i="1" dirty="0"/>
                <a:t> management of KCNK-4 </a:t>
              </a:r>
              <a:r>
                <a:rPr lang="it-IT" sz="1400" i="1" dirty="0" err="1"/>
                <a:t>Syndrome</a:t>
              </a:r>
              <a:r>
                <a:rPr lang="it-IT" sz="1400" i="1" dirty="0"/>
                <a:t>: A </a:t>
              </a:r>
              <a:r>
                <a:rPr lang="it-IT" sz="1400" i="1" dirty="0" err="1"/>
                <a:t>very</a:t>
              </a:r>
              <a:r>
                <a:rPr lang="it-IT" sz="1400" i="1" dirty="0"/>
                <a:t> rare </a:t>
              </a:r>
              <a:r>
                <a:rPr lang="it-IT" sz="1400" i="1" dirty="0" err="1"/>
                <a:t>type</a:t>
              </a:r>
              <a:r>
                <a:rPr lang="it-IT" sz="1400" i="1" dirty="0"/>
                <a:t> of </a:t>
              </a:r>
              <a:r>
                <a:rPr lang="it-IT" sz="1400" i="1" dirty="0" err="1"/>
                <a:t>disease</a:t>
              </a:r>
              <a:r>
                <a:rPr lang="it-IT" sz="1400" i="1" dirty="0"/>
                <a:t>’’</a:t>
              </a:r>
              <a:endParaRPr lang="it-IT" sz="1400" dirty="0"/>
            </a:p>
            <a:p>
              <a:pPr algn="just"/>
              <a:r>
                <a:rPr lang="it-IT" sz="1400" b="1" dirty="0"/>
                <a:t>Visar </a:t>
              </a:r>
              <a:r>
                <a:rPr lang="it-IT" sz="1400" b="1" dirty="0" err="1"/>
                <a:t>Ramadani</a:t>
              </a:r>
              <a:r>
                <a:rPr lang="it-IT" sz="1400" b="1" dirty="0"/>
                <a:t> </a:t>
              </a:r>
              <a:r>
                <a:rPr lang="it-IT" sz="1400" dirty="0"/>
                <a:t>– </a:t>
              </a:r>
              <a:r>
                <a:rPr lang="it-IT" sz="1400" i="1" dirty="0"/>
                <a:t>‘’Fibrosarcoma of the </a:t>
              </a:r>
              <a:r>
                <a:rPr lang="it-IT" sz="1400" i="1" dirty="0" err="1"/>
                <a:t>mandible</a:t>
              </a:r>
              <a:r>
                <a:rPr lang="it-IT" sz="1400" i="1" dirty="0"/>
                <a:t> – Case report and literature review’’</a:t>
              </a:r>
            </a:p>
            <a:p>
              <a:pPr algn="just"/>
              <a:endParaRPr lang="it-IT" sz="1400" b="1" dirty="0">
                <a:solidFill>
                  <a:srgbClr val="C00000"/>
                </a:solidFill>
              </a:endParaRPr>
            </a:p>
            <a:p>
              <a:pPr algn="just"/>
              <a:r>
                <a:rPr lang="en-US" sz="1400" b="1" dirty="0">
                  <a:solidFill>
                    <a:srgbClr val="C00000"/>
                  </a:solidFill>
                </a:rPr>
                <a:t>Key Lecture – </a:t>
              </a:r>
              <a:r>
                <a:rPr lang="en-GB" sz="1400" b="1" dirty="0">
                  <a:solidFill>
                    <a:srgbClr val="C00000"/>
                  </a:solidFill>
                  <a:effectLst/>
                </a:rPr>
                <a:t>Prof. </a:t>
              </a:r>
              <a:r>
                <a:rPr lang="en-GB" sz="1400" b="1" dirty="0" err="1">
                  <a:solidFill>
                    <a:srgbClr val="C00000"/>
                  </a:solidFill>
                  <a:effectLst/>
                </a:rPr>
                <a:t>Reha</a:t>
              </a:r>
              <a:r>
                <a:rPr lang="en-GB" sz="1400" b="1" dirty="0">
                  <a:solidFill>
                    <a:srgbClr val="C00000"/>
                  </a:solidFill>
                  <a:effectLst/>
                </a:rPr>
                <a:t> </a:t>
              </a:r>
              <a:r>
                <a:rPr lang="en-GB" sz="1400" b="1" dirty="0" err="1">
                  <a:solidFill>
                    <a:srgbClr val="C00000"/>
                  </a:solidFill>
                  <a:effectLst/>
                </a:rPr>
                <a:t>Kisnisci</a:t>
              </a:r>
              <a:r>
                <a:rPr lang="en-GB" sz="1400" b="1" dirty="0">
                  <a:solidFill>
                    <a:srgbClr val="C00000"/>
                  </a:solidFill>
                  <a:effectLst/>
                </a:rPr>
                <a:t> </a:t>
              </a:r>
              <a:r>
                <a:rPr lang="en-GB" sz="1400" dirty="0">
                  <a:effectLst/>
                </a:rPr>
                <a:t>– ‘’</a:t>
              </a:r>
              <a:r>
                <a:rPr lang="en-GB" sz="1400" i="1" dirty="0">
                  <a:effectLst/>
                </a:rPr>
                <a:t>Basic principles of Le Fort I osteotomy in </a:t>
              </a:r>
              <a:r>
                <a:rPr lang="en-GB" sz="1400" i="1" dirty="0" err="1">
                  <a:effectLst/>
                </a:rPr>
                <a:t>orthognatic</a:t>
              </a:r>
              <a:r>
                <a:rPr lang="en-GB" sz="1400" i="1" dirty="0">
                  <a:effectLst/>
                </a:rPr>
                <a:t> surgery’’</a:t>
              </a:r>
              <a:endParaRPr lang="en-GB" sz="1400" b="1" dirty="0">
                <a:solidFill>
                  <a:srgbClr val="C00000"/>
                </a:solidFill>
                <a:effectLst/>
              </a:endParaRPr>
            </a:p>
            <a:p>
              <a:pPr algn="just"/>
              <a:endParaRPr lang="it-IT" sz="1400" b="1" dirty="0"/>
            </a:p>
            <a:p>
              <a:pPr algn="just"/>
              <a:r>
                <a:rPr lang="en-IT" sz="1400" b="1" dirty="0"/>
                <a:t>Lunch Break</a:t>
              </a:r>
              <a:endParaRPr lang="it-IT" sz="1400" b="1" dirty="0"/>
            </a:p>
            <a:p>
              <a:pPr algn="just"/>
              <a:endParaRPr lang="it-IT" sz="1400" b="1" dirty="0"/>
            </a:p>
            <a:p>
              <a:pPr algn="just"/>
              <a:endParaRPr lang="en-IT" sz="1400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10820373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A38BA8-7890-5D41-B86B-24925AF804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2441" y="-97583"/>
            <a:ext cx="10515600" cy="1325563"/>
          </a:xfrm>
        </p:spPr>
        <p:txBody>
          <a:bodyPr/>
          <a:lstStyle/>
          <a:p>
            <a:r>
              <a:rPr lang="en-US" dirty="0">
                <a:latin typeface="Bradley Hand" pitchFamily="2" charset="77"/>
              </a:rPr>
              <a:t>Saturday  08/06/2024</a:t>
            </a:r>
            <a:endParaRPr lang="en-AL" dirty="0">
              <a:latin typeface="Bradley Hand" pitchFamily="2" charset="77"/>
            </a:endParaRP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77C5E2FA-3382-C5A0-B647-ED5D3D9CE1D7}"/>
              </a:ext>
            </a:extLst>
          </p:cNvPr>
          <p:cNvGrpSpPr/>
          <p:nvPr/>
        </p:nvGrpSpPr>
        <p:grpSpPr>
          <a:xfrm>
            <a:off x="342441" y="976535"/>
            <a:ext cx="8163605" cy="5493921"/>
            <a:chOff x="6096000" y="1064155"/>
            <a:chExt cx="4791319" cy="5493921"/>
          </a:xfrm>
        </p:grpSpPr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4770D4F4-F92B-82A4-868A-F6337F7EF39C}"/>
                </a:ext>
              </a:extLst>
            </p:cNvPr>
            <p:cNvGrpSpPr/>
            <p:nvPr/>
          </p:nvGrpSpPr>
          <p:grpSpPr>
            <a:xfrm>
              <a:off x="6096000" y="1064155"/>
              <a:ext cx="4791319" cy="5262979"/>
              <a:chOff x="441593" y="1271340"/>
              <a:chExt cx="4791319" cy="5262979"/>
            </a:xfrm>
          </p:grpSpPr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40C7556A-9A45-46C0-008C-77CAE7DEBC62}"/>
                  </a:ext>
                </a:extLst>
              </p:cNvPr>
              <p:cNvSpPr txBox="1"/>
              <p:nvPr/>
            </p:nvSpPr>
            <p:spPr>
              <a:xfrm>
                <a:off x="441593" y="1286838"/>
                <a:ext cx="2249214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endParaRPr lang="en-IT" sz="1400" dirty="0"/>
              </a:p>
            </p:txBody>
          </p:sp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FA53B4F4-F9AA-2C31-62A0-9191E447F3BA}"/>
                  </a:ext>
                </a:extLst>
              </p:cNvPr>
              <p:cNvSpPr txBox="1"/>
              <p:nvPr/>
            </p:nvSpPr>
            <p:spPr>
              <a:xfrm>
                <a:off x="1449201" y="1271340"/>
                <a:ext cx="3783711" cy="526297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it-IT" sz="1400" b="1" dirty="0">
                    <a:solidFill>
                      <a:srgbClr val="C00000"/>
                    </a:solidFill>
                  </a:rPr>
                  <a:t>K</a:t>
                </a:r>
                <a:r>
                  <a:rPr lang="en-AL" sz="1400" b="1">
                    <a:solidFill>
                      <a:srgbClr val="C00000"/>
                    </a:solidFill>
                  </a:rPr>
                  <a:t>ey Lecture – Prof. </a:t>
                </a:r>
                <a:r>
                  <a:rPr lang="it-IT" sz="1400" b="1" dirty="0">
                    <a:solidFill>
                      <a:srgbClr val="C00000"/>
                    </a:solidFill>
                  </a:rPr>
                  <a:t> </a:t>
                </a:r>
                <a:r>
                  <a:rPr lang="it-IT" sz="1400" b="1" dirty="0" err="1">
                    <a:solidFill>
                      <a:srgbClr val="C00000"/>
                    </a:solidFill>
                  </a:rPr>
                  <a:t>Vitomir</a:t>
                </a:r>
                <a:r>
                  <a:rPr lang="it-IT" sz="1400" b="1" dirty="0">
                    <a:solidFill>
                      <a:srgbClr val="C00000"/>
                    </a:solidFill>
                  </a:rPr>
                  <a:t> </a:t>
                </a:r>
                <a:r>
                  <a:rPr lang="it-IT" sz="1400" b="1" dirty="0" err="1">
                    <a:solidFill>
                      <a:srgbClr val="C00000"/>
                    </a:solidFill>
                  </a:rPr>
                  <a:t>Kostantinovic</a:t>
                </a:r>
                <a:r>
                  <a:rPr lang="it-IT" sz="1400" b="1" dirty="0">
                    <a:solidFill>
                      <a:srgbClr val="C00000"/>
                    </a:solidFill>
                  </a:rPr>
                  <a:t> </a:t>
                </a:r>
                <a:r>
                  <a:rPr lang="it-IT" sz="1400" dirty="0"/>
                  <a:t>– </a:t>
                </a:r>
                <a:r>
                  <a:rPr lang="it-IT" sz="1400" i="1" dirty="0"/>
                  <a:t>‘’CORTICOBASAL® – STRATEGIC IMPLANT ® – </a:t>
                </a:r>
                <a:r>
                  <a:rPr lang="it-IT" sz="1400" i="1" dirty="0" err="1"/>
                  <a:t>Broaden</a:t>
                </a:r>
                <a:r>
                  <a:rPr lang="it-IT" sz="1400" i="1" dirty="0"/>
                  <a:t> </a:t>
                </a:r>
                <a:r>
                  <a:rPr lang="it-IT" sz="1400" i="1" dirty="0" err="1"/>
                  <a:t>horizons</a:t>
                </a:r>
                <a:r>
                  <a:rPr lang="it-IT" sz="1400" i="1" dirty="0"/>
                  <a:t> in </a:t>
                </a:r>
                <a:r>
                  <a:rPr lang="it-IT" sz="1400" i="1" dirty="0" err="1"/>
                  <a:t>implantology</a:t>
                </a:r>
                <a:endParaRPr lang="en-US" sz="1400" b="1" dirty="0"/>
              </a:p>
              <a:p>
                <a:pPr algn="just"/>
                <a:r>
                  <a:rPr lang="it-IT" sz="1400" b="1" dirty="0"/>
                  <a:t>Kevin Pere </a:t>
                </a:r>
                <a:r>
                  <a:rPr lang="it-IT" sz="1400" dirty="0"/>
                  <a:t>– ‘’</a:t>
                </a:r>
                <a:r>
                  <a:rPr lang="it-IT" sz="1400" i="1" dirty="0" err="1"/>
                  <a:t>Medication</a:t>
                </a:r>
                <a:r>
                  <a:rPr lang="it-IT" sz="1400" i="1" dirty="0"/>
                  <a:t> </a:t>
                </a:r>
                <a:r>
                  <a:rPr lang="it-IT" sz="1400" i="1" dirty="0" err="1"/>
                  <a:t>related</a:t>
                </a:r>
                <a:r>
                  <a:rPr lang="it-IT" sz="1400" i="1" dirty="0"/>
                  <a:t> </a:t>
                </a:r>
                <a:r>
                  <a:rPr lang="it-IT" sz="1400" i="1" dirty="0" err="1"/>
                  <a:t>osteonecrosis</a:t>
                </a:r>
                <a:r>
                  <a:rPr lang="it-IT" sz="1400" i="1" dirty="0"/>
                  <a:t> of the </a:t>
                </a:r>
                <a:r>
                  <a:rPr lang="it-IT" sz="1400" i="1" dirty="0" err="1"/>
                  <a:t>jaw</a:t>
                </a:r>
                <a:r>
                  <a:rPr lang="it-IT" sz="1400" i="1" dirty="0"/>
                  <a:t> (MRONJ) and </a:t>
                </a:r>
                <a:r>
                  <a:rPr lang="it-IT" sz="1400" i="1" dirty="0" err="1"/>
                  <a:t>its</a:t>
                </a:r>
                <a:r>
                  <a:rPr lang="it-IT" sz="1400" i="1" dirty="0"/>
                  <a:t> management: A Review’’</a:t>
                </a:r>
                <a:r>
                  <a:rPr lang="it-IT" sz="1400" dirty="0"/>
                  <a:t> </a:t>
                </a:r>
                <a:endParaRPr lang="en-US" sz="1400" b="1" dirty="0"/>
              </a:p>
              <a:p>
                <a:pPr algn="just"/>
                <a:r>
                  <a:rPr lang="it-IT" sz="1400" b="1" dirty="0" err="1"/>
                  <a:t>Elona</a:t>
                </a:r>
                <a:r>
                  <a:rPr lang="it-IT" sz="1400" b="1" dirty="0"/>
                  <a:t> </a:t>
                </a:r>
                <a:r>
                  <a:rPr lang="it-IT" sz="1400" b="1" dirty="0" err="1"/>
                  <a:t>Lusha</a:t>
                </a:r>
                <a:r>
                  <a:rPr lang="it-IT" sz="1400" b="1" dirty="0"/>
                  <a:t> </a:t>
                </a:r>
                <a:r>
                  <a:rPr lang="it-IT" sz="1400" dirty="0"/>
                  <a:t>– ‘’</a:t>
                </a:r>
                <a:r>
                  <a:rPr lang="it-IT" sz="1400" i="1" dirty="0" err="1"/>
                  <a:t>Surgical</a:t>
                </a:r>
                <a:r>
                  <a:rPr lang="it-IT" sz="1400" i="1" dirty="0"/>
                  <a:t> treatment of </a:t>
                </a:r>
                <a:r>
                  <a:rPr lang="it-IT" sz="1400" i="1" dirty="0" err="1"/>
                  <a:t>benign</a:t>
                </a:r>
                <a:r>
                  <a:rPr lang="it-IT" sz="1400" i="1" dirty="0"/>
                  <a:t> and </a:t>
                </a:r>
                <a:r>
                  <a:rPr lang="it-IT" sz="1400" i="1" dirty="0" err="1"/>
                  <a:t>malignant</a:t>
                </a:r>
                <a:r>
                  <a:rPr lang="it-IT" sz="1400" i="1" dirty="0"/>
                  <a:t> </a:t>
                </a:r>
                <a:r>
                  <a:rPr lang="it-IT" sz="1400" i="1" dirty="0" err="1"/>
                  <a:t>tumors</a:t>
                </a:r>
                <a:r>
                  <a:rPr lang="it-IT" sz="1400" i="1" dirty="0"/>
                  <a:t> of the major </a:t>
                </a:r>
                <a:r>
                  <a:rPr lang="it-IT" sz="1400" i="1" dirty="0" err="1"/>
                  <a:t>salivary</a:t>
                </a:r>
                <a:r>
                  <a:rPr lang="it-IT" sz="1400" i="1" dirty="0"/>
                  <a:t> </a:t>
                </a:r>
                <a:r>
                  <a:rPr lang="it-IT" sz="1400" i="1" dirty="0" err="1"/>
                  <a:t>glands</a:t>
                </a:r>
                <a:r>
                  <a:rPr lang="it-IT" sz="1400" i="1" dirty="0"/>
                  <a:t>’’ </a:t>
                </a:r>
              </a:p>
              <a:p>
                <a:pPr algn="just"/>
                <a:r>
                  <a:rPr lang="it-IT" sz="1400" b="1" dirty="0" err="1"/>
                  <a:t>Atdhe</a:t>
                </a:r>
                <a:r>
                  <a:rPr lang="it-IT" sz="1400" b="1" dirty="0"/>
                  <a:t> </a:t>
                </a:r>
                <a:r>
                  <a:rPr lang="it-IT" sz="1400" b="1" dirty="0" err="1"/>
                  <a:t>Maraj</a:t>
                </a:r>
                <a:r>
                  <a:rPr lang="it-IT" sz="1400" b="1" dirty="0"/>
                  <a:t> </a:t>
                </a:r>
                <a:r>
                  <a:rPr lang="it-IT" sz="1400" i="1" dirty="0"/>
                  <a:t>– ‘’</a:t>
                </a:r>
                <a:r>
                  <a:rPr lang="it-IT" sz="1400" i="1" dirty="0" err="1"/>
                  <a:t>Dermal</a:t>
                </a:r>
                <a:r>
                  <a:rPr lang="it-IT" sz="1400" i="1" dirty="0"/>
                  <a:t> filler </a:t>
                </a:r>
                <a:r>
                  <a:rPr lang="it-IT" sz="1400" i="1" dirty="0" err="1"/>
                  <a:t>complications</a:t>
                </a:r>
                <a:r>
                  <a:rPr lang="it-IT" sz="1400" i="1" dirty="0"/>
                  <a:t> and </a:t>
                </a:r>
                <a:r>
                  <a:rPr lang="it-IT" sz="1400" i="1" dirty="0" err="1"/>
                  <a:t>their</a:t>
                </a:r>
                <a:r>
                  <a:rPr lang="it-IT" sz="1400" i="1" dirty="0"/>
                  <a:t> management’’</a:t>
                </a:r>
                <a:endParaRPr lang="it-IT" sz="1400" dirty="0"/>
              </a:p>
              <a:p>
                <a:pPr algn="just"/>
                <a:endParaRPr lang="en-US" sz="1400" b="1" dirty="0"/>
              </a:p>
              <a:p>
                <a:pPr algn="just"/>
                <a:r>
                  <a:rPr lang="it-IT" sz="1400" b="1" dirty="0">
                    <a:solidFill>
                      <a:srgbClr val="C00000"/>
                    </a:solidFill>
                  </a:rPr>
                  <a:t>K</a:t>
                </a:r>
                <a:r>
                  <a:rPr lang="en-AL" sz="1400" b="1">
                    <a:solidFill>
                      <a:srgbClr val="C00000"/>
                    </a:solidFill>
                  </a:rPr>
                  <a:t>ey Lecture – Prof. </a:t>
                </a:r>
                <a:r>
                  <a:rPr lang="it-IT" sz="1400" b="1" dirty="0">
                    <a:solidFill>
                      <a:srgbClr val="C00000"/>
                    </a:solidFill>
                  </a:rPr>
                  <a:t> Kenan </a:t>
                </a:r>
                <a:r>
                  <a:rPr lang="it-IT" sz="1400" b="1" dirty="0" err="1">
                    <a:solidFill>
                      <a:srgbClr val="C00000"/>
                    </a:solidFill>
                  </a:rPr>
                  <a:t>Ferati</a:t>
                </a:r>
                <a:r>
                  <a:rPr lang="it-IT" sz="1400" b="1" dirty="0">
                    <a:solidFill>
                      <a:srgbClr val="C00000"/>
                    </a:solidFill>
                  </a:rPr>
                  <a:t> </a:t>
                </a:r>
                <a:r>
                  <a:rPr lang="it-IT" sz="1400" dirty="0"/>
                  <a:t>– ‘’</a:t>
                </a:r>
                <a:r>
                  <a:rPr lang="it-IT" sz="1400" i="1" dirty="0" err="1"/>
                  <a:t>Implant</a:t>
                </a:r>
                <a:r>
                  <a:rPr lang="it-IT" sz="1400" i="1" dirty="0"/>
                  <a:t> </a:t>
                </a:r>
                <a:r>
                  <a:rPr lang="it-IT" sz="1400" i="1" dirty="0" err="1"/>
                  <a:t>complications</a:t>
                </a:r>
                <a:r>
                  <a:rPr lang="it-IT" sz="1400" i="1" dirty="0"/>
                  <a:t> in the </a:t>
                </a:r>
                <a:r>
                  <a:rPr lang="it-IT" sz="1400" i="1" dirty="0" err="1"/>
                  <a:t>aesthetic</a:t>
                </a:r>
                <a:r>
                  <a:rPr lang="it-IT" sz="1400" i="1" dirty="0"/>
                  <a:t> zone’’</a:t>
                </a:r>
                <a:endParaRPr lang="it-IT" sz="1400" b="1" dirty="0">
                  <a:solidFill>
                    <a:srgbClr val="C00000"/>
                  </a:solidFill>
                </a:endParaRPr>
              </a:p>
              <a:p>
                <a:pPr algn="just"/>
                <a:r>
                  <a:rPr lang="en-US" sz="1400" b="1" dirty="0" err="1"/>
                  <a:t>Genc</a:t>
                </a:r>
                <a:r>
                  <a:rPr lang="en-US" sz="1400" b="1" dirty="0"/>
                  <a:t> </a:t>
                </a:r>
                <a:r>
                  <a:rPr lang="en-US" sz="1400" b="1" dirty="0" err="1"/>
                  <a:t>Zenunaj</a:t>
                </a:r>
                <a:r>
                  <a:rPr lang="en-US" sz="1400" b="1" dirty="0"/>
                  <a:t> </a:t>
                </a:r>
                <a:r>
                  <a:rPr lang="en-US" sz="1400" dirty="0"/>
                  <a:t>– ‘’</a:t>
                </a:r>
                <a:r>
                  <a:rPr lang="en-US" sz="1400" i="1" dirty="0"/>
                  <a:t>Restoration of multiple edentulous sites in the case of limited mesiodistal space using fully guided surgery’’</a:t>
                </a:r>
              </a:p>
              <a:p>
                <a:pPr algn="just"/>
                <a:r>
                  <a:rPr lang="en-US" sz="1400" b="1" dirty="0" err="1"/>
                  <a:t>Sidrit</a:t>
                </a:r>
                <a:r>
                  <a:rPr lang="en-US" sz="1400" b="1" dirty="0"/>
                  <a:t> </a:t>
                </a:r>
                <a:r>
                  <a:rPr lang="en-US" sz="1400" b="1" dirty="0" err="1"/>
                  <a:t>Peza</a:t>
                </a:r>
                <a:r>
                  <a:rPr lang="en-US" sz="1400" b="1" dirty="0"/>
                  <a:t> </a:t>
                </a:r>
                <a:r>
                  <a:rPr lang="en-US" sz="1400" dirty="0"/>
                  <a:t>–</a:t>
                </a:r>
                <a:r>
                  <a:rPr lang="en-US" sz="1400" b="1" dirty="0"/>
                  <a:t> </a:t>
                </a:r>
                <a:r>
                  <a:rPr lang="en-US" sz="1400" i="1" dirty="0"/>
                  <a:t>‘’The role of implantology in </a:t>
                </a:r>
                <a:r>
                  <a:rPr lang="en-US" sz="1400" i="1" dirty="0" err="1"/>
                  <a:t>oro</a:t>
                </a:r>
                <a:r>
                  <a:rPr lang="en-US" sz="1400" i="1" dirty="0"/>
                  <a:t>-maxillofacial reconstruction’’</a:t>
                </a:r>
              </a:p>
              <a:p>
                <a:pPr algn="just"/>
                <a:endParaRPr lang="en-US" sz="1400" b="1" dirty="0">
                  <a:solidFill>
                    <a:srgbClr val="941100"/>
                  </a:solidFill>
                </a:endParaRPr>
              </a:p>
              <a:p>
                <a:pPr algn="just"/>
                <a:r>
                  <a:rPr lang="en-US" sz="1400" b="1" dirty="0"/>
                  <a:t>Coffee break</a:t>
                </a:r>
              </a:p>
              <a:p>
                <a:pPr algn="just"/>
                <a:endParaRPr lang="en-US" sz="1400" b="1" dirty="0">
                  <a:solidFill>
                    <a:srgbClr val="941100"/>
                  </a:solidFill>
                </a:endParaRPr>
              </a:p>
              <a:p>
                <a:pPr algn="just"/>
                <a:r>
                  <a:rPr lang="en-US" sz="1400" b="1" dirty="0">
                    <a:solidFill>
                      <a:srgbClr val="941100"/>
                    </a:solidFill>
                  </a:rPr>
                  <a:t>Key Lecture – Prof. Osman </a:t>
                </a:r>
                <a:r>
                  <a:rPr lang="en-US" sz="1400" b="1" dirty="0" err="1">
                    <a:solidFill>
                      <a:srgbClr val="941100"/>
                    </a:solidFill>
                  </a:rPr>
                  <a:t>Sejfija</a:t>
                </a:r>
                <a:r>
                  <a:rPr lang="en-US" sz="1400" b="1" dirty="0">
                    <a:solidFill>
                      <a:srgbClr val="941100"/>
                    </a:solidFill>
                  </a:rPr>
                  <a:t> </a:t>
                </a:r>
                <a:r>
                  <a:rPr lang="en-US" sz="1400" b="1" dirty="0"/>
                  <a:t>–</a:t>
                </a:r>
                <a:r>
                  <a:rPr lang="en-US" sz="1400" dirty="0"/>
                  <a:t>  </a:t>
                </a:r>
                <a:r>
                  <a:rPr lang="en-US" sz="1400" i="1" dirty="0"/>
                  <a:t>The role and importance of international cooperation in the creation and development of the Oral and Maxillofacial Clinic in Kosovo’’</a:t>
                </a:r>
              </a:p>
              <a:p>
                <a:pPr algn="just"/>
                <a:r>
                  <a:rPr lang="en-US" sz="1400" b="1" dirty="0"/>
                  <a:t>Andi </a:t>
                </a:r>
                <a:r>
                  <a:rPr lang="en-US" sz="1400" b="1" dirty="0" err="1"/>
                  <a:t>Iseberi</a:t>
                </a:r>
                <a:r>
                  <a:rPr lang="en-US" sz="1400" b="1" dirty="0"/>
                  <a:t> </a:t>
                </a:r>
                <a:r>
                  <a:rPr lang="en-US" sz="1400" dirty="0"/>
                  <a:t>– ‘’</a:t>
                </a:r>
                <a:r>
                  <a:rPr lang="en-US" sz="1400" i="1" dirty="0"/>
                  <a:t>Enhancing Precision and Efficiency in Oral Implantology: The Role of CAD/CAM Technology and Surgical Guides’’</a:t>
                </a:r>
                <a:r>
                  <a:rPr lang="en-US" sz="1400" dirty="0"/>
                  <a:t> </a:t>
                </a:r>
                <a:endParaRPr lang="en-US" sz="1400" i="1" dirty="0"/>
              </a:p>
              <a:p>
                <a:pPr algn="just"/>
                <a:r>
                  <a:rPr lang="en-US" sz="1400" b="1" dirty="0"/>
                  <a:t>Juliana </a:t>
                </a:r>
                <a:r>
                  <a:rPr lang="en-US" sz="1400" b="1" dirty="0" err="1"/>
                  <a:t>Caushi</a:t>
                </a:r>
                <a:r>
                  <a:rPr lang="en-US" sz="1400" b="1" dirty="0"/>
                  <a:t> </a:t>
                </a:r>
                <a:r>
                  <a:rPr lang="en-US" sz="1400" dirty="0"/>
                  <a:t>– ‘’</a:t>
                </a:r>
                <a:r>
                  <a:rPr lang="en-US" sz="1400" i="1" dirty="0"/>
                  <a:t>Immediate loading all on four/all on six Toronto bridge prosthetic implant rehabilitation’’ </a:t>
                </a:r>
              </a:p>
              <a:p>
                <a:pPr algn="just"/>
                <a:r>
                  <a:rPr lang="en-US" sz="1400" b="1" dirty="0" err="1"/>
                  <a:t>Elisjona</a:t>
                </a:r>
                <a:r>
                  <a:rPr lang="en-US" sz="1400" b="1" dirty="0"/>
                  <a:t> </a:t>
                </a:r>
                <a:r>
                  <a:rPr lang="en-US" sz="1400" b="1" dirty="0" err="1"/>
                  <a:t>Saliasi</a:t>
                </a:r>
                <a:r>
                  <a:rPr lang="en-US" sz="1400" b="1" dirty="0"/>
                  <a:t> </a:t>
                </a:r>
                <a:r>
                  <a:rPr lang="en-US" sz="1400" dirty="0"/>
                  <a:t>– ‘’</a:t>
                </a:r>
                <a:r>
                  <a:rPr lang="en-US" sz="1400" i="1" dirty="0"/>
                  <a:t>GBR as an alternative aid to implant surgery in the atrophic jaws’’</a:t>
                </a:r>
                <a:endParaRPr lang="it-IT" sz="1400" i="1" dirty="0"/>
              </a:p>
              <a:p>
                <a:pPr algn="just"/>
                <a:endParaRPr lang="en-US" sz="1400" i="1" dirty="0"/>
              </a:p>
            </p:txBody>
          </p:sp>
        </p:grp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8A8A0822-53AB-DC8B-7817-E7ED172B7F4B}"/>
                </a:ext>
              </a:extLst>
            </p:cNvPr>
            <p:cNvSpPr txBox="1"/>
            <p:nvPr/>
          </p:nvSpPr>
          <p:spPr>
            <a:xfrm>
              <a:off x="6096000" y="1079653"/>
              <a:ext cx="693574" cy="547842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indent="0">
                <a:buNone/>
              </a:pPr>
              <a:r>
                <a:rPr lang="en-IT" sz="1400" dirty="0"/>
                <a:t>13:30 – 14:00</a:t>
              </a:r>
            </a:p>
            <a:p>
              <a:pPr marL="0" indent="0">
                <a:buNone/>
              </a:pPr>
              <a:endParaRPr lang="en-IT" sz="1400" dirty="0"/>
            </a:p>
            <a:p>
              <a:pPr marL="0" indent="0">
                <a:buNone/>
              </a:pPr>
              <a:r>
                <a:rPr lang="en-IT" sz="1400" dirty="0"/>
                <a:t>14:00 – 14:10</a:t>
              </a:r>
            </a:p>
            <a:p>
              <a:pPr marL="0" indent="0">
                <a:buNone/>
              </a:pPr>
              <a:endParaRPr lang="en-IT" sz="1400" dirty="0"/>
            </a:p>
            <a:p>
              <a:pPr marL="0" indent="0">
                <a:buNone/>
              </a:pPr>
              <a:r>
                <a:rPr lang="en-IT" sz="1400" dirty="0"/>
                <a:t>14:10 – 14:20</a:t>
              </a:r>
            </a:p>
            <a:p>
              <a:pPr marL="0" indent="0">
                <a:buNone/>
              </a:pPr>
              <a:endParaRPr lang="en-IT" sz="1400" dirty="0"/>
            </a:p>
            <a:p>
              <a:pPr marL="0" indent="0">
                <a:buNone/>
              </a:pPr>
              <a:r>
                <a:rPr lang="en-IT" sz="1400" dirty="0"/>
                <a:t>14:20 – 14:30</a:t>
              </a:r>
            </a:p>
            <a:p>
              <a:pPr marL="0" indent="0">
                <a:buNone/>
              </a:pPr>
              <a:endParaRPr lang="en-IT" sz="1400" dirty="0"/>
            </a:p>
            <a:p>
              <a:pPr marL="0" indent="0">
                <a:buNone/>
              </a:pPr>
              <a:r>
                <a:rPr lang="en-IT" sz="1400" dirty="0"/>
                <a:t>14:30 – 15:00</a:t>
              </a:r>
            </a:p>
            <a:p>
              <a:pPr marL="0" indent="0">
                <a:buNone/>
              </a:pPr>
              <a:r>
                <a:rPr lang="en-IT" sz="1400" dirty="0"/>
                <a:t>15:00 – 15:10</a:t>
              </a:r>
            </a:p>
            <a:p>
              <a:pPr marL="0" indent="0">
                <a:buNone/>
              </a:pPr>
              <a:endParaRPr lang="en-IT" sz="1400" dirty="0"/>
            </a:p>
            <a:p>
              <a:pPr marL="0" indent="0">
                <a:buNone/>
              </a:pPr>
              <a:r>
                <a:rPr lang="en-IT" sz="1400" dirty="0"/>
                <a:t>15:10 – 15:20</a:t>
              </a:r>
            </a:p>
            <a:p>
              <a:pPr marL="0" indent="0">
                <a:buNone/>
              </a:pPr>
              <a:endParaRPr lang="en-IT" sz="1400" dirty="0"/>
            </a:p>
            <a:p>
              <a:pPr marL="0" indent="0">
                <a:buNone/>
              </a:pPr>
              <a:r>
                <a:rPr lang="en-IT" sz="1400" dirty="0"/>
                <a:t>15:20 – 15:30</a:t>
              </a:r>
            </a:p>
            <a:p>
              <a:pPr marL="0" indent="0">
                <a:buNone/>
              </a:pPr>
              <a:endParaRPr lang="en-IT" sz="1400" dirty="0"/>
            </a:p>
            <a:p>
              <a:pPr marL="0" indent="0">
                <a:buNone/>
              </a:pPr>
              <a:r>
                <a:rPr lang="en-IT" sz="1400" dirty="0"/>
                <a:t>15:30 – 16:00</a:t>
              </a:r>
            </a:p>
            <a:p>
              <a:pPr marL="0" indent="0">
                <a:buNone/>
              </a:pPr>
              <a:endParaRPr lang="en-IT" sz="1400" dirty="0"/>
            </a:p>
            <a:p>
              <a:pPr marL="0" indent="0">
                <a:buNone/>
              </a:pPr>
              <a:endParaRPr lang="en-IT" sz="1400" dirty="0"/>
            </a:p>
            <a:p>
              <a:pPr marL="0" indent="0">
                <a:buNone/>
              </a:pPr>
              <a:r>
                <a:rPr lang="en-IT" sz="1400" dirty="0"/>
                <a:t>16:00 – 16:10</a:t>
              </a:r>
            </a:p>
            <a:p>
              <a:pPr marL="0" indent="0">
                <a:buNone/>
              </a:pPr>
              <a:endParaRPr lang="en-IT" sz="1400" dirty="0"/>
            </a:p>
            <a:p>
              <a:pPr marL="0" indent="0">
                <a:buNone/>
              </a:pPr>
              <a:r>
                <a:rPr lang="en-IT" sz="1400" dirty="0"/>
                <a:t>16:10 – 16:20</a:t>
              </a:r>
            </a:p>
            <a:p>
              <a:pPr marL="0" indent="0">
                <a:buNone/>
              </a:pPr>
              <a:endParaRPr lang="en-IT" sz="1400" dirty="0"/>
            </a:p>
            <a:p>
              <a:pPr marL="0" indent="0">
                <a:buNone/>
              </a:pPr>
              <a:r>
                <a:rPr lang="en-IT" sz="1400" dirty="0"/>
                <a:t>16:20 – 16:30</a:t>
              </a:r>
            </a:p>
            <a:p>
              <a:pPr marL="0" indent="0">
                <a:buNone/>
              </a:pPr>
              <a:endParaRPr lang="en-IT" sz="1400" dirty="0"/>
            </a:p>
            <a:p>
              <a:pPr marL="0" indent="0">
                <a:buNone/>
              </a:pPr>
              <a:endParaRPr lang="en-IT" sz="1400" dirty="0"/>
            </a:p>
          </p:txBody>
        </p:sp>
      </p:grpSp>
    </p:spTree>
    <p:extLst>
      <p:ext uri="{BB962C8B-B14F-4D97-AF65-F5344CB8AC3E}">
        <p14:creationId xmlns:p14="http://schemas.microsoft.com/office/powerpoint/2010/main" val="25539222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A38BA8-7890-5D41-B86B-24925AF804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2441" y="-97583"/>
            <a:ext cx="10515600" cy="1325563"/>
          </a:xfrm>
        </p:spPr>
        <p:txBody>
          <a:bodyPr/>
          <a:lstStyle/>
          <a:p>
            <a:r>
              <a:rPr lang="en-US" dirty="0">
                <a:latin typeface="Bradley Hand" pitchFamily="2" charset="77"/>
              </a:rPr>
              <a:t>Sunday  09/06/2024</a:t>
            </a:r>
            <a:endParaRPr lang="en-AL" dirty="0">
              <a:latin typeface="Bradley Hand" pitchFamily="2" charset="77"/>
            </a:endParaRP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A9854537-81C9-406F-73E7-2644BBF83083}"/>
              </a:ext>
            </a:extLst>
          </p:cNvPr>
          <p:cNvGrpSpPr/>
          <p:nvPr/>
        </p:nvGrpSpPr>
        <p:grpSpPr>
          <a:xfrm>
            <a:off x="441435" y="1102578"/>
            <a:ext cx="8117775" cy="5930577"/>
            <a:chOff x="441434" y="1206713"/>
            <a:chExt cx="9372517" cy="5930577"/>
          </a:xfrm>
        </p:grpSpPr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2911D2E2-C002-C7DE-7A3A-D8E35CFFCAFB}"/>
                </a:ext>
              </a:extLst>
            </p:cNvPr>
            <p:cNvSpPr txBox="1"/>
            <p:nvPr/>
          </p:nvSpPr>
          <p:spPr>
            <a:xfrm>
              <a:off x="2200519" y="1206713"/>
              <a:ext cx="7613432" cy="56938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n-US" sz="1400" b="1" dirty="0">
                  <a:solidFill>
                    <a:srgbClr val="C00000"/>
                  </a:solidFill>
                </a:rPr>
                <a:t>Key Lecture – </a:t>
              </a:r>
              <a:r>
                <a:rPr lang="en-GB" sz="1400" b="1" dirty="0">
                  <a:solidFill>
                    <a:srgbClr val="C00000"/>
                  </a:solidFill>
                  <a:effectLst/>
                </a:rPr>
                <a:t>Prof. Andrej </a:t>
              </a:r>
              <a:r>
                <a:rPr lang="en-GB" sz="1400" b="1" dirty="0" err="1">
                  <a:solidFill>
                    <a:srgbClr val="C00000"/>
                  </a:solidFill>
                  <a:effectLst/>
                </a:rPr>
                <a:t>Kansky</a:t>
              </a:r>
              <a:endParaRPr lang="en-GB" sz="1400" b="1" dirty="0">
                <a:solidFill>
                  <a:srgbClr val="C00000"/>
                </a:solidFill>
                <a:effectLst/>
              </a:endParaRPr>
            </a:p>
            <a:p>
              <a:pPr algn="just"/>
              <a:r>
                <a:rPr lang="it-IT" sz="1400" b="1" dirty="0"/>
                <a:t>Renato </a:t>
              </a:r>
              <a:r>
                <a:rPr lang="it-IT" sz="1400" b="1" dirty="0" err="1"/>
                <a:t>Isufi</a:t>
              </a:r>
              <a:r>
                <a:rPr lang="it-IT" sz="1400" b="1" dirty="0"/>
                <a:t> </a:t>
              </a:r>
              <a:r>
                <a:rPr lang="it-IT" sz="1400" i="1" dirty="0"/>
                <a:t>– ‘’</a:t>
              </a:r>
              <a:r>
                <a:rPr lang="it-IT" sz="1400" i="1" dirty="0" err="1"/>
                <a:t>Advantages</a:t>
              </a:r>
              <a:r>
                <a:rPr lang="it-IT" sz="1400" i="1" dirty="0"/>
                <a:t> of </a:t>
              </a:r>
              <a:r>
                <a:rPr lang="it-IT" sz="1400" i="1" dirty="0" err="1"/>
                <a:t>piezo</a:t>
              </a:r>
              <a:r>
                <a:rPr lang="it-IT" sz="1400" i="1" dirty="0"/>
                <a:t> surgery in </a:t>
              </a:r>
              <a:r>
                <a:rPr lang="it-IT" sz="1400" i="1" dirty="0" err="1"/>
                <a:t>orthognatic</a:t>
              </a:r>
              <a:r>
                <a:rPr lang="it-IT" sz="1400" i="1" dirty="0"/>
                <a:t> surgery’’</a:t>
              </a:r>
            </a:p>
            <a:p>
              <a:pPr algn="just"/>
              <a:r>
                <a:rPr lang="en-US" sz="1400" b="1" dirty="0" err="1"/>
                <a:t>Ardit</a:t>
              </a:r>
              <a:r>
                <a:rPr lang="en-US" sz="1400" b="1" dirty="0"/>
                <a:t> Rama </a:t>
              </a:r>
              <a:r>
                <a:rPr lang="en-US" sz="1400" i="1" dirty="0"/>
                <a:t>– ‘’MRONJ of the maxillofacial region’’</a:t>
              </a:r>
            </a:p>
            <a:p>
              <a:pPr algn="just"/>
              <a:endParaRPr lang="en-US" sz="1400" i="1" dirty="0"/>
            </a:p>
            <a:p>
              <a:pPr algn="just"/>
              <a:r>
                <a:rPr lang="it-IT" sz="1400" b="1" dirty="0">
                  <a:solidFill>
                    <a:srgbClr val="C00000"/>
                  </a:solidFill>
                </a:rPr>
                <a:t>K</a:t>
              </a:r>
              <a:r>
                <a:rPr lang="en-AL" sz="1400" b="1">
                  <a:solidFill>
                    <a:srgbClr val="C00000"/>
                  </a:solidFill>
                </a:rPr>
                <a:t>ey Lecture – Prof. </a:t>
              </a:r>
              <a:r>
                <a:rPr lang="it-IT" sz="1400" b="1" dirty="0">
                  <a:solidFill>
                    <a:srgbClr val="C00000"/>
                  </a:solidFill>
                </a:rPr>
                <a:t> </a:t>
              </a:r>
              <a:r>
                <a:rPr lang="it-IT" sz="1400" b="1" dirty="0" err="1">
                  <a:solidFill>
                    <a:srgbClr val="C00000"/>
                  </a:solidFill>
                </a:rPr>
                <a:t>Mergime</a:t>
              </a:r>
              <a:r>
                <a:rPr lang="it-IT" sz="1400" b="1" dirty="0">
                  <a:solidFill>
                    <a:srgbClr val="C00000"/>
                  </a:solidFill>
                </a:rPr>
                <a:t> </a:t>
              </a:r>
              <a:r>
                <a:rPr lang="it-IT" sz="1400" b="1" dirty="0" err="1">
                  <a:solidFill>
                    <a:srgbClr val="C00000"/>
                  </a:solidFill>
                </a:rPr>
                <a:t>Prekazi</a:t>
              </a:r>
              <a:r>
                <a:rPr lang="it-IT" sz="1400" b="1" dirty="0">
                  <a:solidFill>
                    <a:srgbClr val="C00000"/>
                  </a:solidFill>
                </a:rPr>
                <a:t>  </a:t>
              </a:r>
              <a:r>
                <a:rPr lang="it-IT" sz="1400" b="1" i="1" dirty="0"/>
                <a:t>– </a:t>
              </a:r>
              <a:r>
                <a:rPr lang="it-IT" sz="1400" i="1" dirty="0"/>
                <a:t>‘’ Treatment </a:t>
              </a:r>
              <a:r>
                <a:rPr lang="it-IT" sz="1400" i="1" dirty="0" err="1"/>
                <a:t>experience</a:t>
              </a:r>
              <a:r>
                <a:rPr lang="it-IT" sz="1400" i="1" dirty="0"/>
                <a:t> of </a:t>
              </a:r>
              <a:r>
                <a:rPr lang="it-IT" sz="1400" i="1" dirty="0" err="1"/>
                <a:t>children</a:t>
              </a:r>
              <a:r>
                <a:rPr lang="it-IT" sz="1400" i="1" dirty="0"/>
                <a:t> </a:t>
              </a:r>
              <a:r>
                <a:rPr lang="it-IT" sz="1400" i="1" dirty="0" err="1"/>
                <a:t>born</a:t>
              </a:r>
              <a:r>
                <a:rPr lang="it-IT" sz="1400" i="1" dirty="0"/>
                <a:t> with </a:t>
              </a:r>
              <a:r>
                <a:rPr lang="it-IT" sz="1400" i="1" dirty="0" err="1"/>
                <a:t>cleft</a:t>
              </a:r>
              <a:r>
                <a:rPr lang="it-IT" sz="1400" i="1" dirty="0"/>
                <a:t> and </a:t>
              </a:r>
              <a:r>
                <a:rPr lang="it-IT" sz="1400" i="1" dirty="0" err="1"/>
                <a:t>lip</a:t>
              </a:r>
              <a:r>
                <a:rPr lang="it-IT" sz="1400" i="1" dirty="0"/>
                <a:t> palate in Kosovo’’</a:t>
              </a:r>
            </a:p>
            <a:p>
              <a:pPr algn="just"/>
              <a:r>
                <a:rPr lang="en-GB" sz="1400" b="1" dirty="0"/>
                <a:t>Gresa Baboci </a:t>
              </a:r>
              <a:r>
                <a:rPr lang="en-GB" sz="1400" dirty="0"/>
                <a:t>– </a:t>
              </a:r>
              <a:r>
                <a:rPr lang="en-GB" sz="1400" i="1" dirty="0"/>
                <a:t>‘’Oral management of patients undergoing radiation therapy’’</a:t>
              </a:r>
            </a:p>
            <a:p>
              <a:pPr algn="just"/>
              <a:r>
                <a:rPr lang="it-IT" sz="1400" b="1" dirty="0" err="1"/>
                <a:t>Ariton</a:t>
              </a:r>
              <a:r>
                <a:rPr lang="it-IT" sz="1400" b="1" dirty="0"/>
                <a:t> </a:t>
              </a:r>
              <a:r>
                <a:rPr lang="it-IT" sz="1400" b="1" dirty="0" err="1"/>
                <a:t>Kelmendi</a:t>
              </a:r>
              <a:r>
                <a:rPr lang="it-IT" sz="1400" b="1" dirty="0"/>
                <a:t> </a:t>
              </a:r>
              <a:r>
                <a:rPr lang="it-IT" sz="1400" dirty="0"/>
                <a:t>–</a:t>
              </a:r>
              <a:r>
                <a:rPr lang="it-IT" sz="1400" b="1" dirty="0"/>
                <a:t> </a:t>
              </a:r>
              <a:r>
                <a:rPr lang="it-IT" sz="1400" dirty="0"/>
                <a:t>‘’</a:t>
              </a:r>
              <a:r>
                <a:rPr lang="it-IT" sz="1400" i="1" dirty="0"/>
                <a:t>Neck management in </a:t>
              </a:r>
              <a:r>
                <a:rPr lang="it-IT" sz="1400" i="1" dirty="0" err="1"/>
                <a:t>squamous</a:t>
              </a:r>
              <a:r>
                <a:rPr lang="it-IT" sz="1400" i="1" dirty="0"/>
                <a:t> </a:t>
              </a:r>
              <a:r>
                <a:rPr lang="it-IT" sz="1400" i="1" dirty="0" err="1"/>
                <a:t>cell</a:t>
              </a:r>
              <a:r>
                <a:rPr lang="it-IT" sz="1400" i="1" dirty="0"/>
                <a:t> carcinoma’’ </a:t>
              </a:r>
            </a:p>
            <a:p>
              <a:pPr algn="just"/>
              <a:endParaRPr lang="it-IT" sz="1400" i="1" dirty="0"/>
            </a:p>
            <a:p>
              <a:pPr algn="just"/>
              <a:r>
                <a:rPr lang="it-IT" sz="1400" i="1" dirty="0"/>
                <a:t>Coffee break</a:t>
              </a:r>
            </a:p>
            <a:p>
              <a:pPr algn="just"/>
              <a:endParaRPr lang="it-IT" sz="1400" i="1" dirty="0"/>
            </a:p>
            <a:p>
              <a:pPr algn="just"/>
              <a:r>
                <a:rPr lang="it-IT" sz="1400" b="1" dirty="0">
                  <a:solidFill>
                    <a:srgbClr val="C00000"/>
                  </a:solidFill>
                </a:rPr>
                <a:t>Key </a:t>
              </a:r>
              <a:r>
                <a:rPr lang="it-IT" sz="1400" b="1" dirty="0" err="1">
                  <a:solidFill>
                    <a:srgbClr val="C00000"/>
                  </a:solidFill>
                </a:rPr>
                <a:t>Lecture</a:t>
              </a:r>
              <a:r>
                <a:rPr lang="it-IT" sz="1400" b="1" dirty="0">
                  <a:solidFill>
                    <a:srgbClr val="C00000"/>
                  </a:solidFill>
                </a:rPr>
                <a:t> </a:t>
              </a:r>
              <a:r>
                <a:rPr lang="en-AL" sz="1400" b="1">
                  <a:solidFill>
                    <a:srgbClr val="C00000"/>
                  </a:solidFill>
                </a:rPr>
                <a:t>–</a:t>
              </a:r>
              <a:r>
                <a:rPr lang="it-IT" sz="1400" b="1" dirty="0">
                  <a:solidFill>
                    <a:srgbClr val="C00000"/>
                  </a:solidFill>
                </a:rPr>
                <a:t> Dr. </a:t>
              </a:r>
              <a:r>
                <a:rPr lang="it-IT" sz="1400" b="1" dirty="0" err="1">
                  <a:solidFill>
                    <a:srgbClr val="C00000"/>
                  </a:solidFill>
                </a:rPr>
                <a:t>Bensar</a:t>
              </a:r>
              <a:r>
                <a:rPr lang="it-IT" sz="1400" b="1" dirty="0">
                  <a:solidFill>
                    <a:srgbClr val="C00000"/>
                  </a:solidFill>
                </a:rPr>
                <a:t> </a:t>
              </a:r>
              <a:r>
                <a:rPr lang="it-IT" sz="1400" b="1" dirty="0" err="1">
                  <a:solidFill>
                    <a:srgbClr val="C00000"/>
                  </a:solidFill>
                </a:rPr>
                <a:t>Shuteriqi</a:t>
              </a:r>
              <a:r>
                <a:rPr lang="it-IT" sz="1400" b="1" dirty="0">
                  <a:solidFill>
                    <a:srgbClr val="C00000"/>
                  </a:solidFill>
                </a:rPr>
                <a:t> </a:t>
              </a:r>
              <a:r>
                <a:rPr lang="it-IT" sz="1400" dirty="0"/>
                <a:t>–</a:t>
              </a:r>
              <a:r>
                <a:rPr lang="it-IT" sz="1400" b="1" dirty="0"/>
                <a:t> </a:t>
              </a:r>
              <a:r>
                <a:rPr lang="it-IT" sz="1400" i="1" dirty="0"/>
                <a:t>‘’</a:t>
              </a:r>
              <a:r>
                <a:rPr lang="it-IT" sz="1400" i="1" dirty="0" err="1"/>
                <a:t>Anesthetic</a:t>
              </a:r>
              <a:r>
                <a:rPr lang="it-IT" sz="1400" i="1" dirty="0"/>
                <a:t> management of </a:t>
              </a:r>
              <a:r>
                <a:rPr lang="it-IT" sz="1400" i="1" dirty="0" err="1"/>
                <a:t>patients</a:t>
              </a:r>
              <a:r>
                <a:rPr lang="it-IT" sz="1400" i="1" dirty="0"/>
                <a:t> with </a:t>
              </a:r>
              <a:r>
                <a:rPr lang="it-IT" sz="1400" i="1" dirty="0" err="1"/>
                <a:t>cheilognathopalatoschisis</a:t>
              </a:r>
              <a:r>
                <a:rPr lang="it-IT" sz="1400" i="1" dirty="0"/>
                <a:t>’’</a:t>
              </a:r>
              <a:endParaRPr lang="it-IT" sz="1400" b="1" i="1" dirty="0">
                <a:solidFill>
                  <a:srgbClr val="C00000"/>
                </a:solidFill>
              </a:endParaRPr>
            </a:p>
            <a:p>
              <a:pPr algn="just"/>
              <a:r>
                <a:rPr lang="en-US" sz="1400" b="1" dirty="0"/>
                <a:t>Alma </a:t>
              </a:r>
              <a:r>
                <a:rPr lang="en-US" sz="1400" b="1" dirty="0" err="1"/>
                <a:t>Demiraj</a:t>
              </a:r>
              <a:r>
                <a:rPr lang="en-US" sz="1400" b="1" dirty="0"/>
                <a:t> </a:t>
              </a:r>
              <a:r>
                <a:rPr lang="en-US" sz="1400" dirty="0"/>
                <a:t>– </a:t>
              </a:r>
              <a:r>
                <a:rPr lang="en-US" sz="1400" i="1" dirty="0"/>
                <a:t>‘’Ludwig Angina – Case report and literature review’’</a:t>
              </a:r>
            </a:p>
            <a:p>
              <a:pPr algn="just"/>
              <a:r>
                <a:rPr lang="en-US" sz="1400" b="1" dirty="0" err="1"/>
                <a:t>Arsen</a:t>
              </a:r>
              <a:r>
                <a:rPr lang="en-US" sz="1400" b="1" dirty="0"/>
                <a:t> Brahimi </a:t>
              </a:r>
              <a:r>
                <a:rPr lang="en-US" sz="1400" dirty="0"/>
                <a:t>–</a:t>
              </a:r>
              <a:r>
                <a:rPr lang="en-US" sz="1400" i="1" dirty="0"/>
                <a:t> ‘’Surgical extraction of an impacted mandibular canine associated to a follicular cyst, Case report’’</a:t>
              </a:r>
            </a:p>
            <a:p>
              <a:pPr algn="just"/>
              <a:r>
                <a:rPr lang="it-IT" sz="1400" b="1" dirty="0"/>
                <a:t>Denis </a:t>
              </a:r>
              <a:r>
                <a:rPr lang="it-IT" sz="1400" b="1" dirty="0" err="1"/>
                <a:t>Kadaifciu</a:t>
              </a:r>
              <a:r>
                <a:rPr lang="it-IT" sz="1400" b="1" dirty="0"/>
                <a:t> </a:t>
              </a:r>
              <a:r>
                <a:rPr lang="it-IT" sz="1400" dirty="0"/>
                <a:t>– </a:t>
              </a:r>
              <a:r>
                <a:rPr lang="it-IT" sz="1400" i="1" dirty="0"/>
                <a:t>‘’</a:t>
              </a:r>
              <a:r>
                <a:rPr lang="it-IT" sz="1400" i="1" dirty="0" err="1"/>
                <a:t>Odontogenic</a:t>
              </a:r>
              <a:r>
                <a:rPr lang="it-IT" sz="1400" i="1" dirty="0"/>
                <a:t> </a:t>
              </a:r>
              <a:r>
                <a:rPr lang="it-IT" sz="1400" i="1" dirty="0" err="1"/>
                <a:t>cysts</a:t>
              </a:r>
              <a:r>
                <a:rPr lang="it-IT" sz="1400" i="1" dirty="0"/>
                <a:t>: Clinical </a:t>
              </a:r>
              <a:r>
                <a:rPr lang="it-IT" sz="1400" i="1" dirty="0" err="1"/>
                <a:t>implications</a:t>
              </a:r>
              <a:r>
                <a:rPr lang="it-IT" sz="1400" i="1" dirty="0"/>
                <a:t> and case studies’’</a:t>
              </a:r>
              <a:endParaRPr lang="it-IT" sz="1400" b="1" i="1" dirty="0"/>
            </a:p>
            <a:p>
              <a:pPr algn="just"/>
              <a:r>
                <a:rPr lang="it-IT" sz="1400" b="1" dirty="0" err="1"/>
                <a:t>Nensi</a:t>
              </a:r>
              <a:r>
                <a:rPr lang="it-IT" sz="1400" b="1" dirty="0"/>
                <a:t> </a:t>
              </a:r>
              <a:r>
                <a:rPr lang="it-IT" sz="1400" b="1" dirty="0" err="1"/>
                <a:t>Besholli</a:t>
              </a:r>
              <a:r>
                <a:rPr lang="it-IT" sz="1400" b="1" dirty="0"/>
                <a:t> </a:t>
              </a:r>
              <a:r>
                <a:rPr lang="it-IT" sz="1400" dirty="0"/>
                <a:t>– ‘’</a:t>
              </a:r>
              <a:r>
                <a:rPr lang="en-US" sz="1400" i="1" dirty="0">
                  <a:cs typeface="Times New Roman" panose="02020603050405020304" pitchFamily="18" charset="0"/>
                </a:rPr>
                <a:t>Pleomorphic adenoma of the parotid gland – case report’’</a:t>
              </a:r>
              <a:endParaRPr lang="en-US" sz="14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just"/>
              <a:r>
                <a:rPr lang="en-US" sz="1400" b="1" dirty="0" err="1"/>
                <a:t>Marinela</a:t>
              </a:r>
              <a:r>
                <a:rPr lang="en-US" sz="1400" b="1" dirty="0"/>
                <a:t> </a:t>
              </a:r>
              <a:r>
                <a:rPr lang="en-US" sz="1400" b="1" dirty="0" err="1"/>
                <a:t>Laraku</a:t>
              </a:r>
              <a:r>
                <a:rPr lang="en-US" sz="1400" b="1" dirty="0"/>
                <a:t> </a:t>
              </a:r>
              <a:r>
                <a:rPr lang="en-US" sz="1400" dirty="0"/>
                <a:t>– </a:t>
              </a:r>
              <a:r>
                <a:rPr lang="en-US" sz="1400" i="1" dirty="0"/>
                <a:t>‘’Oral ulcerations due to drug medications’’</a:t>
              </a:r>
              <a:endParaRPr lang="it-IT" sz="1400" b="1" i="1" dirty="0"/>
            </a:p>
            <a:p>
              <a:pPr algn="just"/>
              <a:r>
                <a:rPr lang="it-IT" sz="1400" b="1" dirty="0" err="1"/>
                <a:t>Reikol</a:t>
              </a:r>
              <a:r>
                <a:rPr lang="it-IT" sz="1400" b="1" dirty="0"/>
                <a:t> </a:t>
              </a:r>
              <a:r>
                <a:rPr lang="it-IT" sz="1400" b="1" dirty="0" err="1"/>
                <a:t>Radovani</a:t>
              </a:r>
              <a:r>
                <a:rPr lang="it-IT" sz="1400" b="1" dirty="0"/>
                <a:t> </a:t>
              </a:r>
              <a:r>
                <a:rPr lang="it-IT" sz="1400" dirty="0"/>
                <a:t>– </a:t>
              </a:r>
              <a:r>
                <a:rPr lang="it-IT" sz="1400" i="1" dirty="0"/>
                <a:t>‘’</a:t>
              </a:r>
              <a:r>
                <a:rPr lang="it-IT" sz="1400" i="1" dirty="0" err="1"/>
                <a:t>Traditional</a:t>
              </a:r>
              <a:r>
                <a:rPr lang="it-IT" sz="1400" i="1" dirty="0"/>
                <a:t> and </a:t>
              </a:r>
              <a:r>
                <a:rPr lang="it-IT" sz="1400" i="1" dirty="0" err="1"/>
                <a:t>modern</a:t>
              </a:r>
              <a:r>
                <a:rPr lang="it-IT" sz="1400" i="1" dirty="0"/>
                <a:t> </a:t>
              </a:r>
              <a:r>
                <a:rPr lang="it-IT" sz="1400" i="1" dirty="0" err="1"/>
                <a:t>implantology</a:t>
              </a:r>
              <a:r>
                <a:rPr lang="it-IT" sz="1400" i="1" dirty="0"/>
                <a:t> </a:t>
              </a:r>
              <a:r>
                <a:rPr lang="it-IT" sz="1400" i="1" dirty="0" err="1"/>
                <a:t>protocols</a:t>
              </a:r>
              <a:r>
                <a:rPr lang="it-IT" sz="1400" i="1" dirty="0"/>
                <a:t>. </a:t>
              </a:r>
              <a:r>
                <a:rPr lang="it-IT" sz="1400" i="1" dirty="0" err="1"/>
                <a:t>Creation</a:t>
              </a:r>
              <a:r>
                <a:rPr lang="it-IT" sz="1400" i="1" dirty="0"/>
                <a:t> of a </a:t>
              </a:r>
              <a:r>
                <a:rPr lang="it-IT" sz="1400" i="1" dirty="0" err="1"/>
                <a:t>personalized</a:t>
              </a:r>
              <a:r>
                <a:rPr lang="it-IT" sz="1400" i="1" dirty="0"/>
                <a:t> </a:t>
              </a:r>
              <a:r>
                <a:rPr lang="it-IT" sz="1400" i="1" dirty="0" err="1"/>
                <a:t>surgical</a:t>
              </a:r>
              <a:r>
                <a:rPr lang="it-IT" sz="1400" i="1" dirty="0"/>
                <a:t> treatment for </a:t>
              </a:r>
              <a:r>
                <a:rPr lang="it-IT" sz="1400" i="1" dirty="0" err="1"/>
                <a:t>each</a:t>
              </a:r>
              <a:r>
                <a:rPr lang="it-IT" sz="1400" i="1" dirty="0"/>
                <a:t> </a:t>
              </a:r>
              <a:r>
                <a:rPr lang="it-IT" sz="1400" i="1" dirty="0" err="1"/>
                <a:t>patient</a:t>
              </a:r>
              <a:r>
                <a:rPr lang="it-IT" sz="1400" i="1" dirty="0"/>
                <a:t>’’</a:t>
              </a:r>
              <a:endParaRPr lang="it-IT" sz="1400" dirty="0"/>
            </a:p>
            <a:p>
              <a:pPr algn="just"/>
              <a:r>
                <a:rPr lang="en-US" sz="1400" b="1" dirty="0" err="1"/>
                <a:t>Nela</a:t>
              </a:r>
              <a:r>
                <a:rPr lang="en-US" sz="1400" b="1" dirty="0"/>
                <a:t> </a:t>
              </a:r>
              <a:r>
                <a:rPr lang="en-US" sz="1400" b="1" dirty="0" err="1"/>
                <a:t>Mataj</a:t>
              </a:r>
              <a:r>
                <a:rPr lang="en-US" sz="1400" b="1" dirty="0"/>
                <a:t>  </a:t>
              </a:r>
              <a:r>
                <a:rPr lang="en-US" sz="1400" dirty="0"/>
                <a:t>– ‘’</a:t>
              </a:r>
              <a:r>
                <a:rPr lang="en-US" sz="1400" i="1" dirty="0"/>
                <a:t>Hospital management of odontogenic infections’’ </a:t>
              </a:r>
            </a:p>
            <a:p>
              <a:pPr algn="just"/>
              <a:endParaRPr lang="en-US" sz="1400" dirty="0"/>
            </a:p>
            <a:p>
              <a:pPr algn="just"/>
              <a:r>
                <a:rPr lang="en-US" sz="1400" b="1" dirty="0"/>
                <a:t>Closing Ceremony &amp; Awards</a:t>
              </a:r>
            </a:p>
            <a:p>
              <a:pPr algn="just"/>
              <a:endParaRPr lang="en-US" sz="1400" dirty="0"/>
            </a:p>
            <a:p>
              <a:pPr algn="just"/>
              <a:endParaRPr lang="en-IT" sz="1400" dirty="0"/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527107C6-292B-A7A0-7828-092628D4D230}"/>
                </a:ext>
              </a:extLst>
            </p:cNvPr>
            <p:cNvSpPr txBox="1"/>
            <p:nvPr/>
          </p:nvSpPr>
          <p:spPr>
            <a:xfrm>
              <a:off x="441434" y="1227980"/>
              <a:ext cx="2532994" cy="59093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indent="0" algn="just">
                <a:buNone/>
              </a:pPr>
              <a:r>
                <a:rPr lang="en-US" sz="1400" b="1" dirty="0"/>
                <a:t>09:00 – 09:30 </a:t>
              </a:r>
            </a:p>
            <a:p>
              <a:pPr marL="0" indent="0" algn="just">
                <a:buNone/>
              </a:pPr>
              <a:r>
                <a:rPr lang="it-IT" sz="1400" dirty="0"/>
                <a:t>09:30 – 09:50</a:t>
              </a:r>
            </a:p>
            <a:p>
              <a:pPr marL="0" indent="0" algn="just">
                <a:buNone/>
              </a:pPr>
              <a:r>
                <a:rPr lang="it-IT" sz="1400" dirty="0"/>
                <a:t>09:50 – 10:00</a:t>
              </a:r>
            </a:p>
            <a:p>
              <a:pPr marL="0" indent="0" algn="just">
                <a:buNone/>
              </a:pPr>
              <a:endParaRPr lang="it-IT" sz="1400" b="1" dirty="0"/>
            </a:p>
            <a:p>
              <a:pPr marL="0" indent="0" algn="just">
                <a:buNone/>
              </a:pPr>
              <a:r>
                <a:rPr lang="it-IT" sz="1400" b="1" dirty="0"/>
                <a:t>10:00 – 10:30</a:t>
              </a:r>
              <a:endParaRPr lang="it-IT" sz="1400" dirty="0"/>
            </a:p>
            <a:p>
              <a:pPr marL="0" indent="0" algn="just">
                <a:buNone/>
              </a:pPr>
              <a:endParaRPr lang="it-IT" sz="1400" dirty="0"/>
            </a:p>
            <a:p>
              <a:pPr marL="0" indent="0" algn="just">
                <a:buNone/>
              </a:pPr>
              <a:r>
                <a:rPr lang="it-IT" sz="1400" dirty="0"/>
                <a:t>10:30 – 10:50 </a:t>
              </a:r>
            </a:p>
            <a:p>
              <a:pPr marL="0" indent="0" algn="just">
                <a:buNone/>
              </a:pPr>
              <a:r>
                <a:rPr lang="it-IT" sz="1400" dirty="0"/>
                <a:t>10:50 – 11:00</a:t>
              </a:r>
            </a:p>
            <a:p>
              <a:pPr marL="0" indent="0" algn="just">
                <a:buNone/>
              </a:pPr>
              <a:endParaRPr lang="it-IT" sz="1400" dirty="0"/>
            </a:p>
            <a:p>
              <a:pPr marL="0" indent="0" algn="just">
                <a:buNone/>
              </a:pPr>
              <a:r>
                <a:rPr lang="it-IT" sz="1400" dirty="0"/>
                <a:t>11:00 – 11:30</a:t>
              </a:r>
            </a:p>
            <a:p>
              <a:pPr marL="0" indent="0" algn="just">
                <a:buNone/>
              </a:pPr>
              <a:endParaRPr lang="it-IT" sz="1400" dirty="0"/>
            </a:p>
            <a:p>
              <a:pPr marL="0" indent="0" algn="just">
                <a:buNone/>
              </a:pPr>
              <a:r>
                <a:rPr lang="it-IT" sz="1400" dirty="0"/>
                <a:t>11:30 – 12:00</a:t>
              </a:r>
            </a:p>
            <a:p>
              <a:pPr marL="0" indent="0" algn="just">
                <a:buNone/>
              </a:pPr>
              <a:endParaRPr lang="it-IT" sz="1400" dirty="0"/>
            </a:p>
            <a:p>
              <a:pPr marL="0" indent="0" algn="just">
                <a:buNone/>
              </a:pPr>
              <a:r>
                <a:rPr lang="it-IT" sz="1400" dirty="0"/>
                <a:t>12:00 – 12:10</a:t>
              </a:r>
            </a:p>
            <a:p>
              <a:pPr marL="0" indent="0" algn="just">
                <a:buNone/>
              </a:pPr>
              <a:endParaRPr lang="it-IT" sz="1400" dirty="0"/>
            </a:p>
            <a:p>
              <a:pPr marL="0" indent="0" algn="just">
                <a:buNone/>
              </a:pPr>
              <a:r>
                <a:rPr lang="it-IT" sz="1400" dirty="0"/>
                <a:t>12:10 – 12:20</a:t>
              </a:r>
            </a:p>
            <a:p>
              <a:pPr marL="0" indent="0" algn="just">
                <a:buNone/>
              </a:pPr>
              <a:endParaRPr lang="it-IT" sz="1400" dirty="0"/>
            </a:p>
            <a:p>
              <a:pPr marL="0" indent="0" algn="just">
                <a:buNone/>
              </a:pPr>
              <a:r>
                <a:rPr lang="it-IT" sz="1400" dirty="0"/>
                <a:t>12:20 – 12:40</a:t>
              </a:r>
            </a:p>
            <a:p>
              <a:pPr marL="0" indent="0" algn="just">
                <a:buNone/>
              </a:pPr>
              <a:r>
                <a:rPr lang="it-IT" sz="1400" dirty="0"/>
                <a:t>12:40 – 12:50</a:t>
              </a:r>
            </a:p>
            <a:p>
              <a:pPr marL="0" indent="0" algn="just">
                <a:buNone/>
              </a:pPr>
              <a:r>
                <a:rPr lang="it-IT" sz="1400" dirty="0"/>
                <a:t>12:50 – 13:00</a:t>
              </a:r>
            </a:p>
            <a:p>
              <a:pPr marL="0" indent="0" algn="just">
                <a:buNone/>
              </a:pPr>
              <a:r>
                <a:rPr lang="it-IT" sz="1400" dirty="0"/>
                <a:t>13:00 – 13:10</a:t>
              </a:r>
            </a:p>
            <a:p>
              <a:pPr marL="0" indent="0" algn="just">
                <a:buNone/>
              </a:pPr>
              <a:endParaRPr lang="it-IT" sz="1400" dirty="0"/>
            </a:p>
            <a:p>
              <a:pPr marL="0" indent="0" algn="just">
                <a:buNone/>
              </a:pPr>
              <a:r>
                <a:rPr lang="it-IT" sz="1400" dirty="0"/>
                <a:t>13:10 – 13:20</a:t>
              </a:r>
            </a:p>
            <a:p>
              <a:pPr marL="0" indent="0" algn="just">
                <a:buNone/>
              </a:pPr>
              <a:endParaRPr lang="it-IT" sz="1400" b="1" dirty="0"/>
            </a:p>
            <a:p>
              <a:pPr marL="0" indent="0" algn="just">
                <a:buNone/>
              </a:pPr>
              <a:r>
                <a:rPr lang="it-IT" sz="1400" b="1" dirty="0"/>
                <a:t>13:20 – 14:00</a:t>
              </a:r>
            </a:p>
            <a:p>
              <a:pPr algn="just"/>
              <a:endParaRPr lang="en-IT" sz="1400" dirty="0"/>
            </a:p>
          </p:txBody>
        </p:sp>
      </p:grpSp>
    </p:spTree>
    <p:extLst>
      <p:ext uri="{BB962C8B-B14F-4D97-AF65-F5344CB8AC3E}">
        <p14:creationId xmlns:p14="http://schemas.microsoft.com/office/powerpoint/2010/main" val="34228480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A38BA8-7890-5D41-B86B-24925AF804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>
                <a:latin typeface="Bradley Hand" pitchFamily="2" charset="77"/>
              </a:rPr>
              <a:t>VENUE </a:t>
            </a:r>
            <a:r>
              <a:rPr lang="en-AL" u="sng" dirty="0">
                <a:latin typeface="Bradley Hand" pitchFamily="2" charset="77"/>
              </a:rPr>
              <a:t>: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AFE1C0D3-A0D9-ACE2-E522-D0C0324861DE}"/>
              </a:ext>
            </a:extLst>
          </p:cNvPr>
          <p:cNvSpPr txBox="1">
            <a:spLocks/>
          </p:cNvSpPr>
          <p:nvPr/>
        </p:nvSpPr>
        <p:spPr>
          <a:xfrm>
            <a:off x="1053324" y="179798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latin typeface="Bradley Hand" pitchFamily="2" charset="77"/>
              </a:rPr>
              <a:t>TIRANA INTERNATIONAL HOTEL</a:t>
            </a:r>
            <a:endParaRPr lang="en-AL" dirty="0">
              <a:latin typeface="Bradley Hand" pitchFamily="2" charset="77"/>
            </a:endParaRP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84DBF7BB-4F2B-C073-D021-E8F41A1CDEE6}"/>
              </a:ext>
            </a:extLst>
          </p:cNvPr>
          <p:cNvSpPr txBox="1">
            <a:spLocks/>
          </p:cNvSpPr>
          <p:nvPr/>
        </p:nvSpPr>
        <p:spPr>
          <a:xfrm>
            <a:off x="456517" y="3123549"/>
            <a:ext cx="10515600" cy="25786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400" dirty="0">
                <a:latin typeface="Bradley Hand" pitchFamily="2" charset="77"/>
              </a:rPr>
              <a:t>REGISTRATION FEE: </a:t>
            </a:r>
          </a:p>
          <a:p>
            <a:pPr algn="ctr"/>
            <a:r>
              <a:rPr lang="en-US" sz="2400" dirty="0">
                <a:latin typeface="Bradley Hand" pitchFamily="2" charset="77"/>
              </a:rPr>
              <a:t> </a:t>
            </a:r>
          </a:p>
          <a:p>
            <a:pPr algn="ctr"/>
            <a:r>
              <a:rPr lang="en-US" sz="2400" dirty="0">
                <a:latin typeface="Bradley Hand" pitchFamily="2" charset="77"/>
              </a:rPr>
              <a:t>FREE</a:t>
            </a:r>
            <a:endParaRPr lang="en-AL" sz="2400" dirty="0">
              <a:latin typeface="Bradley Hand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11800210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6849</TotalTime>
  <Words>812</Words>
  <Application>Microsoft Office PowerPoint</Application>
  <PresentationFormat>Widescreen</PresentationFormat>
  <Paragraphs>180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Bradley Hand</vt:lpstr>
      <vt:lpstr>Calibri</vt:lpstr>
      <vt:lpstr>Calibri Light</vt:lpstr>
      <vt:lpstr>Times New Roman</vt:lpstr>
      <vt:lpstr>Office Theme</vt:lpstr>
      <vt:lpstr>Friday 07/06/2024</vt:lpstr>
      <vt:lpstr>Saturday  08/06/2024</vt:lpstr>
      <vt:lpstr>Saturday  08/06/2024</vt:lpstr>
      <vt:lpstr>Sunday  09/06/2024</vt:lpstr>
      <vt:lpstr>VENUE 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Gresa Baboci</dc:creator>
  <cp:lastModifiedBy>KATERINA</cp:lastModifiedBy>
  <cp:revision>42</cp:revision>
  <dcterms:created xsi:type="dcterms:W3CDTF">2024-03-28T16:43:54Z</dcterms:created>
  <dcterms:modified xsi:type="dcterms:W3CDTF">2024-06-05T07:17:41Z</dcterms:modified>
</cp:coreProperties>
</file>